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" ContentType="image/tiff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72" r:id="rId2"/>
  </p:sldMasterIdLst>
  <p:notesMasterIdLst>
    <p:notesMasterId r:id="rId31"/>
  </p:notesMasterIdLst>
  <p:sldIdLst>
    <p:sldId id="266" r:id="rId3"/>
    <p:sldId id="340" r:id="rId4"/>
    <p:sldId id="293" r:id="rId5"/>
    <p:sldId id="337" r:id="rId6"/>
    <p:sldId id="363" r:id="rId7"/>
    <p:sldId id="336" r:id="rId8"/>
    <p:sldId id="361" r:id="rId9"/>
    <p:sldId id="362" r:id="rId10"/>
    <p:sldId id="342" r:id="rId11"/>
    <p:sldId id="343" r:id="rId12"/>
    <p:sldId id="344" r:id="rId13"/>
    <p:sldId id="365" r:id="rId14"/>
    <p:sldId id="357" r:id="rId15"/>
    <p:sldId id="334" r:id="rId16"/>
    <p:sldId id="347" r:id="rId17"/>
    <p:sldId id="348" r:id="rId18"/>
    <p:sldId id="349" r:id="rId19"/>
    <p:sldId id="350" r:id="rId20"/>
    <p:sldId id="358" r:id="rId21"/>
    <p:sldId id="351" r:id="rId22"/>
    <p:sldId id="354" r:id="rId23"/>
    <p:sldId id="364" r:id="rId24"/>
    <p:sldId id="352" r:id="rId25"/>
    <p:sldId id="353" r:id="rId26"/>
    <p:sldId id="355" r:id="rId27"/>
    <p:sldId id="356" r:id="rId28"/>
    <p:sldId id="359" r:id="rId29"/>
    <p:sldId id="360" r:id="rId30"/>
  </p:sldIdLst>
  <p:sldSz cx="9144000" cy="6858000" type="screen4x3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3280">
          <p15:clr>
            <a:srgbClr val="A4A3A4"/>
          </p15:clr>
        </p15:guide>
        <p15:guide id="2" pos="306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999"/>
    <a:srgbClr val="FFB4AA"/>
    <a:srgbClr val="62D0DF"/>
    <a:srgbClr val="DAC79D"/>
    <a:srgbClr val="DAB7E2"/>
    <a:srgbClr val="006666"/>
    <a:srgbClr val="000000"/>
    <a:srgbClr val="92D7E1"/>
    <a:srgbClr val="1598C5"/>
    <a:srgbClr val="1EB3B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712"/>
  </p:normalViewPr>
  <p:slideViewPr>
    <p:cSldViewPr snapToGrid="0" snapToObjects="1">
      <p:cViewPr varScale="1">
        <p:scale>
          <a:sx n="97" d="100"/>
          <a:sy n="97" d="100"/>
        </p:scale>
        <p:origin x="1448" y="192"/>
      </p:cViewPr>
      <p:guideLst>
        <p:guide orient="horz" pos="3280"/>
        <p:guide pos="3068"/>
      </p:guideLst>
    </p:cSldViewPr>
  </p:slideViewPr>
  <p:outlineViewPr>
    <p:cViewPr>
      <p:scale>
        <a:sx n="33" d="100"/>
        <a:sy n="33" d="100"/>
      </p:scale>
      <p:origin x="0" y="329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ableStyles" Target="tableStyles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DB3A1EEC-71D9-D741-BAC5-C38CAFB5D24F}" type="datetimeFigureOut">
              <a:rPr lang="en-US"/>
              <a:pPr>
                <a:defRPr/>
              </a:pPr>
              <a:t>9/5/18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29CFA5EB-8C47-3B41-8231-2967036D931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06575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4710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</a:endParaRPr>
          </a:p>
        </p:txBody>
      </p:sp>
      <p:sp>
        <p:nvSpPr>
          <p:cNvPr id="4710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FEB98FDE-3CCC-D646-92B9-FFCF36DFF090}" type="slidenum">
              <a:rPr lang="en-US" sz="1200"/>
              <a:pPr eaLnBrk="1" hangingPunct="1"/>
              <a:t>3</a:t>
            </a:fld>
            <a:endParaRPr lang="en-US" sz="120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B12105-61C8-4ABB-87C4-87636335E9CB}" type="slidenum">
              <a:rPr lang="en-GB" smtClean="0"/>
              <a:pPr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39721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B12105-61C8-4ABB-87C4-87636335E9CB}" type="slidenum">
              <a:rPr lang="en-GB" smtClean="0"/>
              <a:pPr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90548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B12105-61C8-4ABB-87C4-87636335E9CB}" type="slidenum">
              <a:rPr lang="en-GB" smtClean="0"/>
              <a:pPr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70756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B12105-61C8-4ABB-87C4-87636335E9CB}" type="slidenum">
              <a:rPr lang="en-GB" smtClean="0"/>
              <a:pPr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96684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B12105-61C8-4ABB-87C4-87636335E9CB}" type="slidenum">
              <a:rPr lang="en-GB" smtClean="0"/>
              <a:pPr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6370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B12105-61C8-4ABB-87C4-87636335E9CB}" type="slidenum">
              <a:rPr lang="en-GB" smtClean="0"/>
              <a:pPr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66927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B12105-61C8-4ABB-87C4-87636335E9CB}" type="slidenum">
              <a:rPr lang="en-GB" smtClean="0"/>
              <a:pPr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083682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B12105-61C8-4ABB-87C4-87636335E9CB}" type="slidenum">
              <a:rPr lang="en-GB" smtClean="0"/>
              <a:pPr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210549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B12105-61C8-4ABB-87C4-87636335E9CB}" type="slidenum">
              <a:rPr lang="en-GB" smtClean="0"/>
              <a:pPr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28108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B12105-61C8-4ABB-87C4-87636335E9CB}" type="slidenum">
              <a:rPr lang="en-GB" smtClean="0"/>
              <a:pPr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77819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B12105-61C8-4ABB-87C4-87636335E9CB}" type="slidenum">
              <a:rPr lang="en-GB" smtClean="0"/>
              <a:pPr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528686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B12105-61C8-4ABB-87C4-87636335E9CB}" type="slidenum">
              <a:rPr lang="en-GB" smtClean="0"/>
              <a:pPr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582910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B12105-61C8-4ABB-87C4-87636335E9CB}" type="slidenum">
              <a:rPr lang="en-GB" smtClean="0"/>
              <a:pPr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345274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B12105-61C8-4ABB-87C4-87636335E9CB}" type="slidenum">
              <a:rPr lang="en-GB" smtClean="0"/>
              <a:pPr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93876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B12105-61C8-4ABB-87C4-87636335E9CB}" type="slidenum">
              <a:rPr lang="en-GB" smtClean="0"/>
              <a:pPr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89814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B12105-61C8-4ABB-87C4-87636335E9CB}" type="slidenum">
              <a:rPr lang="en-GB" smtClean="0"/>
              <a:pPr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65067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B12105-61C8-4ABB-87C4-87636335E9CB}" type="slidenum">
              <a:rPr lang="en-GB" smtClean="0"/>
              <a:pPr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3144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B12105-61C8-4ABB-87C4-87636335E9CB}" type="slidenum">
              <a:rPr lang="en-GB" smtClean="0"/>
              <a:pPr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00082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4710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</a:endParaRPr>
          </a:p>
        </p:txBody>
      </p:sp>
      <p:sp>
        <p:nvSpPr>
          <p:cNvPr id="4710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FEB98FDE-3CCC-D646-92B9-FFCF36DFF090}" type="slidenum">
              <a:rPr lang="en-US" sz="1200"/>
              <a:pPr eaLnBrk="1" hangingPunct="1"/>
              <a:t>12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6743017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B12105-61C8-4ABB-87C4-87636335E9CB}" type="slidenum">
              <a:rPr lang="en-GB" smtClean="0"/>
              <a:pPr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17853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B12105-61C8-4ABB-87C4-87636335E9CB}" type="slidenum">
              <a:rPr lang="en-GB" smtClean="0"/>
              <a:pPr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90016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ti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EMBL_EBI_DNA_dark2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56700" cy="688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532554" y="1797029"/>
            <a:ext cx="6400800" cy="610284"/>
          </a:xfrm>
        </p:spPr>
        <p:txBody>
          <a:bodyPr/>
          <a:lstStyle>
            <a:lvl1pPr marL="0" indent="0">
              <a:buFontTx/>
              <a:buNone/>
              <a:defRPr sz="26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33401" y="1040419"/>
            <a:ext cx="7772400" cy="68571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5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533400" y="3851275"/>
            <a:ext cx="4487863" cy="614363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HelveticaNeueLT Pro 35 Th"/>
                <a:cs typeface="HelveticaNeueLT Pro 35 Th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4413" y="6312750"/>
            <a:ext cx="1455319" cy="4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545261"/>
      </p:ext>
    </p:extLst>
  </p:cSld>
  <p:clrMapOvr>
    <a:masterClrMapping/>
  </p:clrMapOvr>
  <p:transition>
    <p:cut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3_Title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EMBL_EBI_slidebackground_c.elegan3.jp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21" y="0"/>
            <a:ext cx="9144121" cy="6869545"/>
          </a:xfrm>
          <a:prstGeom prst="rect">
            <a:avLst/>
          </a:prstGeom>
        </p:spPr>
      </p:pic>
      <p:sp>
        <p:nvSpPr>
          <p:cNvPr id="307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532554" y="1797029"/>
            <a:ext cx="6400800" cy="610284"/>
          </a:xfrm>
        </p:spPr>
        <p:txBody>
          <a:bodyPr/>
          <a:lstStyle>
            <a:lvl1pPr marL="0" indent="0">
              <a:buFontTx/>
              <a:buNone/>
              <a:defRPr sz="26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33401" y="1040419"/>
            <a:ext cx="7772400" cy="68571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5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533400" y="3851275"/>
            <a:ext cx="4487863" cy="614363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HelveticaNeueLT Pro 35 Th"/>
                <a:cs typeface="HelveticaNeueLT Pro 35 Th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4413" y="6312750"/>
            <a:ext cx="1455319" cy="4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70337"/>
      </p:ext>
    </p:extLst>
  </p:cSld>
  <p:clrMapOvr>
    <a:masterClrMapping/>
  </p:clrMapOvr>
  <p:transition>
    <p:cut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4_Title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EMBL_EBI_slidebackground_medaka3.jpg"/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68800"/>
          </a:xfrm>
          <a:prstGeom prst="rect">
            <a:avLst/>
          </a:prstGeom>
        </p:spPr>
      </p:pic>
      <p:sp>
        <p:nvSpPr>
          <p:cNvPr id="307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532554" y="1797029"/>
            <a:ext cx="6400800" cy="610284"/>
          </a:xfrm>
        </p:spPr>
        <p:txBody>
          <a:bodyPr/>
          <a:lstStyle>
            <a:lvl1pPr marL="0" indent="0">
              <a:buFontTx/>
              <a:buNone/>
              <a:defRPr sz="26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33401" y="1040419"/>
            <a:ext cx="7772400" cy="68571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5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533400" y="3851275"/>
            <a:ext cx="4487863" cy="614363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HelveticaNeueLT Pro 35 Th"/>
                <a:cs typeface="HelveticaNeueLT Pro 35 Th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4413" y="6312750"/>
            <a:ext cx="1455319" cy="4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70337"/>
      </p:ext>
    </p:extLst>
  </p:cSld>
  <p:clrMapOvr>
    <a:masterClrMapping/>
  </p:clrMapOvr>
  <p:transition>
    <p:cut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_Title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MBL_EBI_slidebackground_medaka4.jp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58001"/>
          </a:xfrm>
          <a:prstGeom prst="rect">
            <a:avLst/>
          </a:prstGeom>
        </p:spPr>
      </p:pic>
      <p:sp>
        <p:nvSpPr>
          <p:cNvPr id="307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532554" y="1797029"/>
            <a:ext cx="6400800" cy="610284"/>
          </a:xfrm>
        </p:spPr>
        <p:txBody>
          <a:bodyPr/>
          <a:lstStyle>
            <a:lvl1pPr marL="0" indent="0">
              <a:buFontTx/>
              <a:buNone/>
              <a:defRPr sz="26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33401" y="1040419"/>
            <a:ext cx="7772400" cy="68571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5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533400" y="3851275"/>
            <a:ext cx="4487863" cy="614363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HelveticaNeueLT Pro 35 Th"/>
                <a:cs typeface="HelveticaNeueLT Pro 35 Th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4413" y="6312750"/>
            <a:ext cx="1455319" cy="4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272247"/>
      </p:ext>
    </p:extLst>
  </p:cSld>
  <p:clrMapOvr>
    <a:masterClrMapping/>
  </p:clrMapOvr>
  <p:transition>
    <p:cut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_Title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EMBL_EBI_slidebackground_plant2.jpg"/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0800" y="-7200"/>
            <a:ext cx="9154800" cy="6865200"/>
          </a:xfrm>
          <a:prstGeom prst="rect">
            <a:avLst/>
          </a:prstGeom>
        </p:spPr>
      </p:pic>
      <p:sp>
        <p:nvSpPr>
          <p:cNvPr id="307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532554" y="1797029"/>
            <a:ext cx="6400800" cy="610284"/>
          </a:xfrm>
        </p:spPr>
        <p:txBody>
          <a:bodyPr/>
          <a:lstStyle>
            <a:lvl1pPr marL="0" indent="0">
              <a:buFontTx/>
              <a:buNone/>
              <a:defRPr sz="26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33401" y="1040419"/>
            <a:ext cx="7772400" cy="68571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5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533400" y="3851275"/>
            <a:ext cx="4487863" cy="614363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HelveticaNeueLT Pro 35 Th"/>
                <a:cs typeface="HelveticaNeueLT Pro 35 Th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4413" y="6312750"/>
            <a:ext cx="1455319" cy="4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70337"/>
      </p:ext>
    </p:extLst>
  </p:cSld>
  <p:clrMapOvr>
    <a:masterClrMapping/>
  </p:clrMapOvr>
  <p:transition>
    <p:cut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64571725"/>
      </p:ext>
    </p:extLst>
  </p:cSld>
  <p:clrMapOvr>
    <a:masterClrMapping/>
  </p:clrMapOvr>
  <p:transition>
    <p:cut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18575684"/>
      </p:ext>
    </p:extLst>
  </p:cSld>
  <p:clrMapOvr>
    <a:masterClrMapping/>
  </p:clrMapOvr>
  <p:transition>
    <p:cut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219200"/>
            <a:ext cx="3898900" cy="4351338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686300" y="1219200"/>
            <a:ext cx="4000500" cy="4351338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3927178"/>
      </p:ext>
    </p:extLst>
  </p:cSld>
  <p:clrMapOvr>
    <a:masterClrMapping/>
  </p:clrMapOvr>
  <p:transition>
    <p:cut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>
  <p:cSld name="Title, Clip 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2" y="304498"/>
            <a:ext cx="8153400" cy="76245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lipArt Placeholder 2"/>
          <p:cNvSpPr>
            <a:spLocks noGrp="1"/>
          </p:cNvSpPr>
          <p:nvPr>
            <p:ph type="clipArt" sz="half" idx="1"/>
          </p:nvPr>
        </p:nvSpPr>
        <p:spPr>
          <a:xfrm>
            <a:off x="533401" y="1219599"/>
            <a:ext cx="4044042" cy="4351046"/>
          </a:xfrm>
        </p:spPr>
        <p:txBody>
          <a:bodyPr/>
          <a:lstStyle/>
          <a:p>
            <a:pPr lvl="0"/>
            <a:r>
              <a:rPr lang="en-US" noProof="0"/>
              <a:t>Drag picture to placeholder or click icon to add</a:t>
            </a:r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42761" y="1219599"/>
            <a:ext cx="4044042" cy="43510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183886" y="6388014"/>
            <a:ext cx="531813" cy="406054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72692954-FE67-E649-8D7F-86DB98DDB7DB}" type="slidenum">
              <a:rPr lang="de-DE"/>
              <a:pPr>
                <a:defRPr/>
              </a:pPr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35165458"/>
      </p:ext>
    </p:extLst>
  </p:cSld>
  <p:clrMapOvr>
    <a:masterClrMapping/>
  </p:clrMapOvr>
  <p:transition spd="slow" advClick="0" advTm="11000"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733709"/>
      </p:ext>
    </p:extLst>
  </p:cSld>
  <p:clrMapOvr>
    <a:masterClrMapping/>
  </p:clrMapOvr>
  <p:transition>
    <p:cut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55626096"/>
      </p:ext>
    </p:extLst>
  </p:cSld>
  <p:clrMapOvr>
    <a:masterClrMapping/>
  </p:clrMapOvr>
  <p:transition>
    <p:cut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EMBL_EBI_DNA_dark2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56700" cy="688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532554" y="1797029"/>
            <a:ext cx="6400800" cy="610284"/>
          </a:xfrm>
        </p:spPr>
        <p:txBody>
          <a:bodyPr/>
          <a:lstStyle>
            <a:lvl1pPr marL="0" indent="0">
              <a:buFontTx/>
              <a:buNone/>
              <a:defRPr sz="26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33401" y="1040419"/>
            <a:ext cx="7772400" cy="68571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5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533400" y="3851275"/>
            <a:ext cx="4487863" cy="614363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HelveticaNeueLT Pro 35 Th"/>
                <a:cs typeface="HelveticaNeueLT Pro 35 Th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4413" y="6312750"/>
            <a:ext cx="1455319" cy="4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595708"/>
      </p:ext>
    </p:extLst>
  </p:cSld>
  <p:clrMapOvr>
    <a:masterClrMapping/>
  </p:clrMapOvr>
  <p:transition>
    <p:cut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219200"/>
            <a:ext cx="3898900" cy="4351338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686300" y="1219200"/>
            <a:ext cx="4000500" cy="4351338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4140236"/>
      </p:ext>
    </p:extLst>
  </p:cSld>
  <p:clrMapOvr>
    <a:masterClrMapping/>
  </p:clrMapOvr>
  <p:transition>
    <p:cut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400" y="1219200"/>
            <a:ext cx="40005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Click to edit Master text styles</a:t>
            </a:r>
          </a:p>
          <a:p>
            <a:pPr lvl="1"/>
            <a:r>
              <a:rPr lang="de-DE"/>
              <a:t>Second level</a:t>
            </a:r>
          </a:p>
          <a:p>
            <a:pPr lvl="2"/>
            <a:r>
              <a:rPr lang="de-DE"/>
              <a:t>Third level</a:t>
            </a:r>
          </a:p>
          <a:p>
            <a:pPr lvl="3"/>
            <a:r>
              <a:rPr lang="de-DE"/>
              <a:t>Fourth level</a:t>
            </a:r>
          </a:p>
          <a:p>
            <a:pPr lvl="4"/>
            <a:r>
              <a:rPr lang="de-DE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6300" y="1219200"/>
            <a:ext cx="40005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Click to edit Master text styles</a:t>
            </a:r>
          </a:p>
          <a:p>
            <a:pPr lvl="1"/>
            <a:r>
              <a:rPr lang="de-DE"/>
              <a:t>Second level</a:t>
            </a:r>
          </a:p>
          <a:p>
            <a:pPr lvl="2"/>
            <a:r>
              <a:rPr lang="de-DE"/>
              <a:t>Third level</a:t>
            </a:r>
          </a:p>
          <a:p>
            <a:pPr lvl="3"/>
            <a:r>
              <a:rPr lang="de-DE"/>
              <a:t>Fourth level</a:t>
            </a:r>
          </a:p>
          <a:p>
            <a:pPr lvl="4"/>
            <a:r>
              <a:rPr lang="de-DE"/>
              <a:t>Fifth level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4500563" y="6308725"/>
            <a:ext cx="2895600" cy="2286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1"/>
          </p:nvPr>
        </p:nvSpPr>
        <p:spPr>
          <a:xfrm>
            <a:off x="1692275" y="6308725"/>
            <a:ext cx="1676400" cy="2286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B8D03DA-60ED-4CDD-9CE9-D98FA0FFC1F6}" type="datetime1">
              <a:rPr lang="en-GB"/>
              <a:pPr>
                <a:defRPr/>
              </a:pPr>
              <a:t>05/09/2018</a:t>
            </a:fld>
            <a:endParaRPr lang="de-DE"/>
          </a:p>
        </p:txBody>
      </p:sp>
      <p:sp>
        <p:nvSpPr>
          <p:cNvPr id="7" name="Slide Number Placeholder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152400" y="6375400"/>
            <a:ext cx="304800" cy="2286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08A0251-B7A6-42A4-A8A0-016220959A09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0889567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184150" y="6388100"/>
            <a:ext cx="531813" cy="4064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6A19F22-D62B-E34D-BF56-8CB41F456B50}" type="slidenum">
              <a:rPr lang="de-DE"/>
              <a:pPr>
                <a:defRPr/>
              </a:pPr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79393022"/>
      </p:ext>
    </p:extLst>
  </p:cSld>
  <p:clrMapOvr>
    <a:masterClrMapping/>
  </p:clrMapOvr>
  <p:transition>
    <p:cut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Title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powerpont-slide-title_cell_dark4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61463" cy="687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532554" y="1797029"/>
            <a:ext cx="6400800" cy="610284"/>
          </a:xfrm>
        </p:spPr>
        <p:txBody>
          <a:bodyPr/>
          <a:lstStyle>
            <a:lvl1pPr marL="0" indent="0">
              <a:buFontTx/>
              <a:buNone/>
              <a:defRPr sz="26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33401" y="1040419"/>
            <a:ext cx="7772400" cy="68571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5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533400" y="3851275"/>
            <a:ext cx="4487863" cy="614363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HelveticaNeueLT Pro 35 Th"/>
                <a:cs typeface="HelveticaNeueLT Pro 35 Th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4413" y="6312750"/>
            <a:ext cx="1455319" cy="4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975086"/>
      </p:ext>
    </p:extLst>
  </p:cSld>
  <p:clrMapOvr>
    <a:masterClrMapping/>
  </p:clrMapOvr>
  <p:transition>
    <p:cut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Title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EMBL_EBI_Chemistry-slide2-background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56700" cy="687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532554" y="1797029"/>
            <a:ext cx="6400800" cy="610284"/>
          </a:xfrm>
        </p:spPr>
        <p:txBody>
          <a:bodyPr/>
          <a:lstStyle>
            <a:lvl1pPr marL="0" indent="0">
              <a:buFontTx/>
              <a:buNone/>
              <a:defRPr sz="26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33401" y="1040419"/>
            <a:ext cx="7772400" cy="68571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5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533400" y="3851275"/>
            <a:ext cx="4487863" cy="614363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HelveticaNeueLT Pro 35 Th"/>
                <a:cs typeface="HelveticaNeueLT Pro 35 Th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4413" y="6312750"/>
            <a:ext cx="1455319" cy="4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269803"/>
      </p:ext>
    </p:extLst>
  </p:cSld>
  <p:clrMapOvr>
    <a:masterClrMapping/>
  </p:clrMapOvr>
  <p:transition>
    <p:cut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_Title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MBL_EBI_Chem slide background4.tif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65" t="3106"/>
          <a:stretch/>
        </p:blipFill>
        <p:spPr>
          <a:xfrm>
            <a:off x="-1" y="0"/>
            <a:ext cx="9155545" cy="6869545"/>
          </a:xfrm>
          <a:prstGeom prst="rect">
            <a:avLst/>
          </a:prstGeom>
        </p:spPr>
      </p:pic>
      <p:sp>
        <p:nvSpPr>
          <p:cNvPr id="307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532554" y="1797029"/>
            <a:ext cx="6400800" cy="610284"/>
          </a:xfrm>
        </p:spPr>
        <p:txBody>
          <a:bodyPr/>
          <a:lstStyle>
            <a:lvl1pPr marL="0" indent="0">
              <a:buFontTx/>
              <a:buNone/>
              <a:defRPr sz="26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33401" y="1040419"/>
            <a:ext cx="7772400" cy="68571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5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533400" y="3851275"/>
            <a:ext cx="4487863" cy="614363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HelveticaNeueLT Pro 35 Th"/>
                <a:cs typeface="HelveticaNeueLT Pro 35 Th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4413" y="6312750"/>
            <a:ext cx="1455319" cy="4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929993"/>
      </p:ext>
    </p:extLst>
  </p:cSld>
  <p:clrMapOvr>
    <a:masterClrMapping/>
  </p:clrMapOvr>
  <p:transition>
    <p:cut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Title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EMBL_EBI_PDBE-slide-background6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167"/>
          <a:stretch>
            <a:fillRect/>
          </a:stretch>
        </p:blipFill>
        <p:spPr bwMode="auto">
          <a:xfrm>
            <a:off x="0" y="-149225"/>
            <a:ext cx="9156700" cy="7019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532554" y="1797029"/>
            <a:ext cx="6400800" cy="610284"/>
          </a:xfrm>
        </p:spPr>
        <p:txBody>
          <a:bodyPr/>
          <a:lstStyle>
            <a:lvl1pPr marL="0" indent="0">
              <a:buFontTx/>
              <a:buNone/>
              <a:defRPr sz="26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33401" y="1040419"/>
            <a:ext cx="7772400" cy="68571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5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533400" y="3851275"/>
            <a:ext cx="4487863" cy="614363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HelveticaNeueLT Pro 35 Th"/>
                <a:cs typeface="HelveticaNeueLT Pro 35 Th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4413" y="6312750"/>
            <a:ext cx="1455319" cy="4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065442"/>
      </p:ext>
    </p:extLst>
  </p:cSld>
  <p:clrMapOvr>
    <a:masterClrMapping/>
  </p:clrMapOvr>
  <p:transition>
    <p:cut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Title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EMBL_EBI_slidebackground_fly2.jp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74201" cy="6881098"/>
          </a:xfrm>
          <a:prstGeom prst="rect">
            <a:avLst/>
          </a:prstGeom>
        </p:spPr>
      </p:pic>
      <p:sp>
        <p:nvSpPr>
          <p:cNvPr id="307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532554" y="1797029"/>
            <a:ext cx="6400800" cy="610284"/>
          </a:xfrm>
        </p:spPr>
        <p:txBody>
          <a:bodyPr/>
          <a:lstStyle>
            <a:lvl1pPr marL="0" indent="0">
              <a:buFontTx/>
              <a:buNone/>
              <a:defRPr sz="26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33401" y="1040419"/>
            <a:ext cx="7772400" cy="68571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5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533400" y="3851275"/>
            <a:ext cx="4487863" cy="614363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HelveticaNeueLT Pro 35 Th"/>
                <a:cs typeface="HelveticaNeueLT Pro 35 Th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4413" y="6312750"/>
            <a:ext cx="1455319" cy="4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01025"/>
      </p:ext>
    </p:extLst>
  </p:cSld>
  <p:clrMapOvr>
    <a:masterClrMapping/>
  </p:clrMapOvr>
  <p:transition>
    <p:cut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1_Title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EMBL_EBI_slidebackground_cardiac4.jpg"/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54800" cy="6868800"/>
          </a:xfrm>
          <a:prstGeom prst="rect">
            <a:avLst/>
          </a:prstGeom>
        </p:spPr>
      </p:pic>
      <p:sp>
        <p:nvSpPr>
          <p:cNvPr id="307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532554" y="1797029"/>
            <a:ext cx="6400800" cy="610284"/>
          </a:xfrm>
        </p:spPr>
        <p:txBody>
          <a:bodyPr/>
          <a:lstStyle>
            <a:lvl1pPr marL="0" indent="0">
              <a:buFontTx/>
              <a:buNone/>
              <a:defRPr sz="26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33401" y="1040419"/>
            <a:ext cx="7772400" cy="68571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5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533400" y="3851275"/>
            <a:ext cx="4487863" cy="614363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HelveticaNeueLT Pro 35 Th"/>
                <a:cs typeface="HelveticaNeueLT Pro 35 Th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4413" y="6312750"/>
            <a:ext cx="1455319" cy="4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70337"/>
      </p:ext>
    </p:extLst>
  </p:cSld>
  <p:clrMapOvr>
    <a:masterClrMapping/>
  </p:clrMapOvr>
  <p:transition>
    <p:cut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_Title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MBL_EBI_slidebackground_cardiac5.jpg"/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54800" cy="6868800"/>
          </a:xfrm>
          <a:prstGeom prst="rect">
            <a:avLst/>
          </a:prstGeom>
        </p:spPr>
      </p:pic>
      <p:sp>
        <p:nvSpPr>
          <p:cNvPr id="307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532554" y="1797029"/>
            <a:ext cx="6400800" cy="610284"/>
          </a:xfrm>
        </p:spPr>
        <p:txBody>
          <a:bodyPr/>
          <a:lstStyle>
            <a:lvl1pPr marL="0" indent="0">
              <a:buFontTx/>
              <a:buNone/>
              <a:defRPr sz="26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33401" y="1040419"/>
            <a:ext cx="7772400" cy="68571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5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533400" y="3851275"/>
            <a:ext cx="4487863" cy="614363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HelveticaNeueLT Pro 35 Th"/>
                <a:cs typeface="HelveticaNeueLT Pro 35 Th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4413" y="6312750"/>
            <a:ext cx="1455319" cy="4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428190"/>
      </p:ext>
    </p:extLst>
  </p:cSld>
  <p:clrMapOvr>
    <a:masterClrMapping/>
  </p:clrMapOvr>
  <p:transition>
    <p:cut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22.xml"/><Relationship Id="rId4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9"/>
          <p:cNvSpPr>
            <a:spLocks noChangeArrowheads="1"/>
          </p:cNvSpPr>
          <p:nvPr/>
        </p:nvSpPr>
        <p:spPr bwMode="auto">
          <a:xfrm flipH="1">
            <a:off x="0" y="6210300"/>
            <a:ext cx="9144000" cy="647700"/>
          </a:xfrm>
          <a:prstGeom prst="rect">
            <a:avLst/>
          </a:prstGeom>
          <a:solidFill>
            <a:srgbClr val="004342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4115" tIns="22065" rIns="44115" bIns="22065" anchor="ctr"/>
          <a:lstStyle/>
          <a:p>
            <a:pPr eaLnBrk="0" hangingPunct="0"/>
            <a:endParaRPr lang="en-GB" sz="1800"/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33400" y="304800"/>
            <a:ext cx="8153400" cy="7620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33400" y="1219200"/>
            <a:ext cx="8153400" cy="435133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4413" y="6312750"/>
            <a:ext cx="1455319" cy="4500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61" r:id="rId1"/>
    <p:sldLayoutId id="2147483762" r:id="rId2"/>
    <p:sldLayoutId id="2147483763" r:id="rId3"/>
    <p:sldLayoutId id="2147483764" r:id="rId4"/>
    <p:sldLayoutId id="2147483766" r:id="rId5"/>
    <p:sldLayoutId id="2147483765" r:id="rId6"/>
    <p:sldLayoutId id="2147483767" r:id="rId7"/>
    <p:sldLayoutId id="2147483768" r:id="rId8"/>
    <p:sldLayoutId id="2147483772" r:id="rId9"/>
    <p:sldLayoutId id="2147483770" r:id="rId10"/>
    <p:sldLayoutId id="2147483771" r:id="rId11"/>
    <p:sldLayoutId id="2147483773" r:id="rId12"/>
    <p:sldLayoutId id="2147483769" r:id="rId13"/>
    <p:sldLayoutId id="2147483755" r:id="rId14"/>
    <p:sldLayoutId id="2147483756" r:id="rId15"/>
    <p:sldLayoutId id="2147483757" r:id="rId16"/>
    <p:sldLayoutId id="2147483775" r:id="rId17"/>
  </p:sldLayoutIdLst>
  <p:transition>
    <p:cut/>
  </p:transition>
  <p:hf hdr="0" ftr="0"/>
  <p:txStyles>
    <p:titleStyle>
      <a:lvl1pPr algn="l" defTabSz="952500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HelveticaNeueLT Pro 45 Lt"/>
          <a:ea typeface="ＭＳ Ｐゴシック" charset="0"/>
          <a:cs typeface="HelveticaNeueLT Pro 45 Lt"/>
        </a:defRPr>
      </a:lvl1pPr>
      <a:lvl2pPr algn="l" defTabSz="952500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HelveticaNeueLT Pro 45 Lt" charset="0"/>
          <a:ea typeface="ＭＳ Ｐゴシック" charset="0"/>
          <a:cs typeface="HelveticaNeueLT Pro 45 Lt" charset="0"/>
        </a:defRPr>
      </a:lvl2pPr>
      <a:lvl3pPr algn="l" defTabSz="952500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HelveticaNeueLT Pro 45 Lt" charset="0"/>
          <a:ea typeface="ＭＳ Ｐゴシック" charset="0"/>
          <a:cs typeface="HelveticaNeueLT Pro 45 Lt" charset="0"/>
        </a:defRPr>
      </a:lvl3pPr>
      <a:lvl4pPr algn="l" defTabSz="952500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HelveticaNeueLT Pro 45 Lt" charset="0"/>
          <a:ea typeface="ＭＳ Ｐゴシック" charset="0"/>
          <a:cs typeface="HelveticaNeueLT Pro 45 Lt" charset="0"/>
        </a:defRPr>
      </a:lvl4pPr>
      <a:lvl5pPr algn="l" defTabSz="952500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HelveticaNeueLT Pro 45 Lt" charset="0"/>
          <a:ea typeface="ＭＳ Ｐゴシック" charset="0"/>
          <a:cs typeface="HelveticaNeueLT Pro 45 Lt" charset="0"/>
        </a:defRPr>
      </a:lvl5pPr>
      <a:lvl6pPr marL="220599" algn="l" defTabSz="955894" rtl="0" eaLnBrk="1" fontAlgn="base" hangingPunct="1">
        <a:spcBef>
          <a:spcPct val="0"/>
        </a:spcBef>
        <a:spcAft>
          <a:spcPct val="0"/>
        </a:spcAft>
        <a:defRPr sz="3300">
          <a:solidFill>
            <a:schemeClr val="accent1"/>
          </a:solidFill>
          <a:latin typeface="Arial" charset="0"/>
        </a:defRPr>
      </a:lvl6pPr>
      <a:lvl7pPr marL="441176" algn="l" defTabSz="955894" rtl="0" eaLnBrk="1" fontAlgn="base" hangingPunct="1">
        <a:spcBef>
          <a:spcPct val="0"/>
        </a:spcBef>
        <a:spcAft>
          <a:spcPct val="0"/>
        </a:spcAft>
        <a:defRPr sz="3300">
          <a:solidFill>
            <a:schemeClr val="accent1"/>
          </a:solidFill>
          <a:latin typeface="Arial" charset="0"/>
        </a:defRPr>
      </a:lvl7pPr>
      <a:lvl8pPr marL="661770" algn="l" defTabSz="955894" rtl="0" eaLnBrk="1" fontAlgn="base" hangingPunct="1">
        <a:spcBef>
          <a:spcPct val="0"/>
        </a:spcBef>
        <a:spcAft>
          <a:spcPct val="0"/>
        </a:spcAft>
        <a:defRPr sz="3300">
          <a:solidFill>
            <a:schemeClr val="accent1"/>
          </a:solidFill>
          <a:latin typeface="Arial" charset="0"/>
        </a:defRPr>
      </a:lvl8pPr>
      <a:lvl9pPr marL="882370" algn="l" defTabSz="955894" rtl="0" eaLnBrk="1" fontAlgn="base" hangingPunct="1">
        <a:spcBef>
          <a:spcPct val="0"/>
        </a:spcBef>
        <a:spcAft>
          <a:spcPct val="0"/>
        </a:spcAft>
        <a:defRPr sz="3300">
          <a:solidFill>
            <a:schemeClr val="accent1"/>
          </a:solidFill>
          <a:latin typeface="Arial" charset="0"/>
        </a:defRPr>
      </a:lvl9pPr>
    </p:titleStyle>
    <p:bodyStyle>
      <a:lvl1pPr marL="354013" indent="-354013" algn="l" defTabSz="952500" rtl="0" eaLnBrk="1" fontAlgn="base" hangingPunct="1">
        <a:spcBef>
          <a:spcPct val="20000"/>
        </a:spcBef>
        <a:spcAft>
          <a:spcPts val="575"/>
        </a:spcAft>
        <a:buClr>
          <a:schemeClr val="accent1"/>
        </a:buClr>
        <a:buSzPct val="120000"/>
        <a:buFont typeface="Arial" charset="0"/>
        <a:buChar char="•"/>
        <a:defRPr sz="2400">
          <a:solidFill>
            <a:schemeClr val="tx1"/>
          </a:solidFill>
          <a:latin typeface="HelveticaNeueLT Pro 45 Lt"/>
          <a:ea typeface="ＭＳ Ｐゴシック" charset="0"/>
          <a:cs typeface="HelveticaNeueLT Pro 45 Lt"/>
        </a:defRPr>
      </a:lvl1pPr>
      <a:lvl2pPr marL="631825" indent="-276225" algn="l" defTabSz="952500" rtl="0" eaLnBrk="1" fontAlgn="base" hangingPunct="1">
        <a:spcBef>
          <a:spcPct val="20000"/>
        </a:spcBef>
        <a:spcAft>
          <a:spcPts val="575"/>
        </a:spcAft>
        <a:buClr>
          <a:srgbClr val="FF8C9A"/>
        </a:buClr>
        <a:buSzPct val="100000"/>
        <a:buFont typeface="Arial" charset="0"/>
        <a:buChar char="•"/>
        <a:defRPr sz="2200">
          <a:solidFill>
            <a:schemeClr val="tx1"/>
          </a:solidFill>
          <a:latin typeface="HelveticaNeueLT Pro 45 Lt"/>
          <a:ea typeface="ＭＳ Ｐゴシック" charset="0"/>
          <a:cs typeface="HelveticaNeueLT Pro 45 Lt"/>
        </a:defRPr>
      </a:lvl2pPr>
      <a:lvl3pPr marL="895350" indent="-234950" algn="l" defTabSz="952500" rtl="0" eaLnBrk="1" fontAlgn="base" hangingPunct="1">
        <a:spcBef>
          <a:spcPct val="20000"/>
        </a:spcBef>
        <a:spcAft>
          <a:spcPts val="575"/>
        </a:spcAft>
        <a:buClr>
          <a:srgbClr val="FF8C9A"/>
        </a:buClr>
        <a:buFont typeface="Times" charset="0"/>
        <a:buChar char="•"/>
        <a:defRPr sz="2000">
          <a:solidFill>
            <a:schemeClr val="tx1"/>
          </a:solidFill>
          <a:latin typeface="HelveticaNeueLT Pro 45 Lt"/>
          <a:ea typeface="ＭＳ Ｐゴシック" charset="0"/>
          <a:cs typeface="HelveticaNeueLT Pro 45 Lt"/>
        </a:defRPr>
      </a:lvl3pPr>
      <a:lvl4pPr marL="1147763" indent="-234950" algn="l" defTabSz="952500" rtl="0" eaLnBrk="1" fontAlgn="base" hangingPunct="1">
        <a:spcBef>
          <a:spcPct val="20000"/>
        </a:spcBef>
        <a:spcAft>
          <a:spcPts val="575"/>
        </a:spcAft>
        <a:buClr>
          <a:schemeClr val="accent1"/>
        </a:buClr>
        <a:buFont typeface="Times" charset="0"/>
        <a:buChar char="•"/>
        <a:defRPr sz="2000">
          <a:solidFill>
            <a:schemeClr val="tx1"/>
          </a:solidFill>
          <a:latin typeface="HelveticaNeueLT Pro 45 Lt"/>
          <a:ea typeface="ＭＳ Ｐゴシック" charset="0"/>
          <a:cs typeface="HelveticaNeueLT Pro 45 Lt"/>
        </a:defRPr>
      </a:lvl4pPr>
      <a:lvl5pPr marL="1400175" indent="-234950" algn="l" defTabSz="952500" rtl="0" eaLnBrk="1" fontAlgn="base" hangingPunct="1">
        <a:spcBef>
          <a:spcPct val="20000"/>
        </a:spcBef>
        <a:spcAft>
          <a:spcPts val="575"/>
        </a:spcAft>
        <a:buClr>
          <a:schemeClr val="accent1"/>
        </a:buClr>
        <a:buFont typeface="Times" charset="0"/>
        <a:buChar char="•"/>
        <a:defRPr sz="2000">
          <a:solidFill>
            <a:schemeClr val="tx1"/>
          </a:solidFill>
          <a:latin typeface="HelveticaNeueLT Pro 45 Lt"/>
          <a:ea typeface="ＭＳ Ｐゴシック" charset="0"/>
          <a:cs typeface="HelveticaNeueLT Pro 45 Lt"/>
        </a:defRPr>
      </a:lvl5pPr>
      <a:lvl6pPr marL="2371346" indent="-238971" algn="l" defTabSz="955894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Times" pitchFamily="48" charset="0"/>
        <a:buChar char="•"/>
        <a:defRPr sz="2100">
          <a:solidFill>
            <a:schemeClr val="tx1"/>
          </a:solidFill>
          <a:latin typeface="+mn-lt"/>
        </a:defRPr>
      </a:lvl6pPr>
      <a:lvl7pPr marL="2591945" indent="-238971" algn="l" defTabSz="955894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Times" pitchFamily="48" charset="0"/>
        <a:buChar char="•"/>
        <a:defRPr sz="2100">
          <a:solidFill>
            <a:schemeClr val="tx1"/>
          </a:solidFill>
          <a:latin typeface="+mn-lt"/>
        </a:defRPr>
      </a:lvl7pPr>
      <a:lvl8pPr marL="2812522" indent="-238971" algn="l" defTabSz="955894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Times" pitchFamily="48" charset="0"/>
        <a:buChar char="•"/>
        <a:defRPr sz="2100">
          <a:solidFill>
            <a:schemeClr val="tx1"/>
          </a:solidFill>
          <a:latin typeface="+mn-lt"/>
        </a:defRPr>
      </a:lvl8pPr>
      <a:lvl9pPr marL="3033117" indent="-238971" algn="l" defTabSz="955894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Times" pitchFamily="48" charset="0"/>
        <a:buChar char="•"/>
        <a:defRPr sz="21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1pPr>
      <a:lvl2pPr marL="220599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2pPr>
      <a:lvl3pPr marL="441176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3pPr>
      <a:lvl4pPr marL="661770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4pPr>
      <a:lvl5pPr marL="882370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5pPr>
      <a:lvl6pPr marL="1102943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6pPr>
      <a:lvl7pPr marL="1323541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7pPr>
      <a:lvl8pPr marL="1544140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8pPr>
      <a:lvl9pPr marL="1764733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33400" y="304800"/>
            <a:ext cx="8153400" cy="7620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Click to edit Master title style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33400" y="1219200"/>
            <a:ext cx="8153400" cy="435133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Click to edit Master text styles</a:t>
            </a:r>
          </a:p>
          <a:p>
            <a:pPr lvl="1"/>
            <a:r>
              <a:rPr lang="de-DE"/>
              <a:t>Second level</a:t>
            </a:r>
          </a:p>
          <a:p>
            <a:pPr lvl="2"/>
            <a:r>
              <a:rPr lang="de-DE"/>
              <a:t>Third level</a:t>
            </a:r>
          </a:p>
          <a:p>
            <a:pPr lvl="3"/>
            <a:r>
              <a:rPr lang="de-DE"/>
              <a:t>Fourth level</a:t>
            </a:r>
          </a:p>
          <a:p>
            <a:pPr lvl="4"/>
            <a:r>
              <a:rPr lang="de-DE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8" r:id="rId1"/>
    <p:sldLayoutId id="2147483759" r:id="rId2"/>
    <p:sldLayoutId id="2147483760" r:id="rId3"/>
    <p:sldLayoutId id="2147483776" r:id="rId4"/>
    <p:sldLayoutId id="2147483777" r:id="rId5"/>
  </p:sldLayoutIdLst>
  <p:transition>
    <p:cut/>
  </p:transition>
  <p:hf hdr="0" ftr="0"/>
  <p:txStyles>
    <p:titleStyle>
      <a:lvl1pPr algn="l" defTabSz="952500" rtl="0" eaLnBrk="0" fontAlgn="base" hangingPunct="0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HelveticaNeueLT Pro 45 Lt"/>
          <a:ea typeface="ＭＳ Ｐゴシック" charset="0"/>
          <a:cs typeface="HelveticaNeueLT Pro 45 Lt"/>
        </a:defRPr>
      </a:lvl1pPr>
      <a:lvl2pPr algn="l" defTabSz="952500" rtl="0" eaLnBrk="0" fontAlgn="base" hangingPunct="0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HelveticaNeueLT Pro 45 Lt" charset="0"/>
          <a:ea typeface="ＭＳ Ｐゴシック" charset="0"/>
          <a:cs typeface="HelveticaNeueLT Pro 45 Lt" charset="0"/>
        </a:defRPr>
      </a:lvl2pPr>
      <a:lvl3pPr algn="l" defTabSz="952500" rtl="0" eaLnBrk="0" fontAlgn="base" hangingPunct="0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HelveticaNeueLT Pro 45 Lt" charset="0"/>
          <a:ea typeface="ＭＳ Ｐゴシック" charset="0"/>
          <a:cs typeface="HelveticaNeueLT Pro 45 Lt" charset="0"/>
        </a:defRPr>
      </a:lvl3pPr>
      <a:lvl4pPr algn="l" defTabSz="952500" rtl="0" eaLnBrk="0" fontAlgn="base" hangingPunct="0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HelveticaNeueLT Pro 45 Lt" charset="0"/>
          <a:ea typeface="ＭＳ Ｐゴシック" charset="0"/>
          <a:cs typeface="HelveticaNeueLT Pro 45 Lt" charset="0"/>
        </a:defRPr>
      </a:lvl4pPr>
      <a:lvl5pPr algn="l" defTabSz="952500" rtl="0" eaLnBrk="0" fontAlgn="base" hangingPunct="0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HelveticaNeueLT Pro 45 Lt" charset="0"/>
          <a:ea typeface="ＭＳ Ｐゴシック" charset="0"/>
          <a:cs typeface="HelveticaNeueLT Pro 45 Lt" charset="0"/>
        </a:defRPr>
      </a:lvl5pPr>
      <a:lvl6pPr marL="220599" algn="l" defTabSz="955894" rtl="0" fontAlgn="base">
        <a:spcBef>
          <a:spcPct val="0"/>
        </a:spcBef>
        <a:spcAft>
          <a:spcPct val="0"/>
        </a:spcAft>
        <a:defRPr sz="3300">
          <a:solidFill>
            <a:schemeClr val="accent1"/>
          </a:solidFill>
          <a:latin typeface="Arial" charset="0"/>
        </a:defRPr>
      </a:lvl6pPr>
      <a:lvl7pPr marL="441176" algn="l" defTabSz="955894" rtl="0" fontAlgn="base">
        <a:spcBef>
          <a:spcPct val="0"/>
        </a:spcBef>
        <a:spcAft>
          <a:spcPct val="0"/>
        </a:spcAft>
        <a:defRPr sz="3300">
          <a:solidFill>
            <a:schemeClr val="accent1"/>
          </a:solidFill>
          <a:latin typeface="Arial" charset="0"/>
        </a:defRPr>
      </a:lvl7pPr>
      <a:lvl8pPr marL="661770" algn="l" defTabSz="955894" rtl="0" fontAlgn="base">
        <a:spcBef>
          <a:spcPct val="0"/>
        </a:spcBef>
        <a:spcAft>
          <a:spcPct val="0"/>
        </a:spcAft>
        <a:defRPr sz="3300">
          <a:solidFill>
            <a:schemeClr val="accent1"/>
          </a:solidFill>
          <a:latin typeface="Arial" charset="0"/>
        </a:defRPr>
      </a:lvl8pPr>
      <a:lvl9pPr marL="882370" algn="l" defTabSz="955894" rtl="0" fontAlgn="base">
        <a:spcBef>
          <a:spcPct val="0"/>
        </a:spcBef>
        <a:spcAft>
          <a:spcPct val="0"/>
        </a:spcAft>
        <a:defRPr sz="3300">
          <a:solidFill>
            <a:schemeClr val="accent1"/>
          </a:solidFill>
          <a:latin typeface="Arial" charset="0"/>
        </a:defRPr>
      </a:lvl9pPr>
    </p:titleStyle>
    <p:bodyStyle>
      <a:lvl1pPr marL="354013" indent="-354013" algn="l" defTabSz="952500" rtl="0" eaLnBrk="0" fontAlgn="base" hangingPunct="0">
        <a:spcBef>
          <a:spcPct val="20000"/>
        </a:spcBef>
        <a:spcAft>
          <a:spcPts val="575"/>
        </a:spcAft>
        <a:buClr>
          <a:schemeClr val="accent1"/>
        </a:buClr>
        <a:buSzPct val="120000"/>
        <a:buFont typeface="Arial" charset="0"/>
        <a:buChar char="•"/>
        <a:defRPr sz="2400">
          <a:solidFill>
            <a:schemeClr val="tx1"/>
          </a:solidFill>
          <a:latin typeface="HelveticaNeueLT Pro 45 Lt"/>
          <a:ea typeface="ＭＳ Ｐゴシック" charset="0"/>
          <a:cs typeface="HelveticaNeueLT Pro 45 Lt"/>
        </a:defRPr>
      </a:lvl1pPr>
      <a:lvl2pPr marL="631825" indent="-276225" algn="l" defTabSz="952500" rtl="0" eaLnBrk="0" fontAlgn="base" hangingPunct="0">
        <a:spcBef>
          <a:spcPct val="20000"/>
        </a:spcBef>
        <a:spcAft>
          <a:spcPts val="575"/>
        </a:spcAft>
        <a:buClr>
          <a:schemeClr val="accent1"/>
        </a:buClr>
        <a:buSzPct val="100000"/>
        <a:buFont typeface="Arial" charset="0"/>
        <a:buChar char="•"/>
        <a:defRPr sz="2200">
          <a:solidFill>
            <a:schemeClr val="tx1"/>
          </a:solidFill>
          <a:latin typeface="HelveticaNeueLT Pro 45 Lt"/>
          <a:ea typeface="ＭＳ Ｐゴシック" charset="0"/>
          <a:cs typeface="HelveticaNeueLT Pro 45 Lt"/>
        </a:defRPr>
      </a:lvl2pPr>
      <a:lvl3pPr marL="895350" indent="-234950" algn="l" defTabSz="952500" rtl="0" eaLnBrk="0" fontAlgn="base" hangingPunct="0">
        <a:spcBef>
          <a:spcPct val="20000"/>
        </a:spcBef>
        <a:spcAft>
          <a:spcPts val="575"/>
        </a:spcAft>
        <a:buClr>
          <a:schemeClr val="accent1"/>
        </a:buClr>
        <a:buFont typeface="Times" charset="0"/>
        <a:buChar char="•"/>
        <a:defRPr sz="2000">
          <a:solidFill>
            <a:schemeClr val="tx1"/>
          </a:solidFill>
          <a:latin typeface="HelveticaNeueLT Pro 45 Lt"/>
          <a:ea typeface="ＭＳ Ｐゴシック" charset="0"/>
          <a:cs typeface="HelveticaNeueLT Pro 45 Lt"/>
        </a:defRPr>
      </a:lvl3pPr>
      <a:lvl4pPr marL="1147763" indent="-234950" algn="l" defTabSz="952500" rtl="0" eaLnBrk="0" fontAlgn="base" hangingPunct="0">
        <a:spcBef>
          <a:spcPct val="20000"/>
        </a:spcBef>
        <a:spcAft>
          <a:spcPts val="575"/>
        </a:spcAft>
        <a:buClr>
          <a:schemeClr val="accent1"/>
        </a:buClr>
        <a:buFont typeface="Times" charset="0"/>
        <a:buChar char="•"/>
        <a:defRPr sz="2000">
          <a:solidFill>
            <a:schemeClr val="tx1"/>
          </a:solidFill>
          <a:latin typeface="HelveticaNeueLT Pro 45 Lt"/>
          <a:ea typeface="ＭＳ Ｐゴシック" charset="0"/>
          <a:cs typeface="HelveticaNeueLT Pro 45 Lt"/>
        </a:defRPr>
      </a:lvl4pPr>
      <a:lvl5pPr marL="1400175" indent="-234950" algn="l" defTabSz="952500" rtl="0" eaLnBrk="0" fontAlgn="base" hangingPunct="0">
        <a:spcBef>
          <a:spcPct val="20000"/>
        </a:spcBef>
        <a:spcAft>
          <a:spcPts val="575"/>
        </a:spcAft>
        <a:buClr>
          <a:schemeClr val="accent1"/>
        </a:buClr>
        <a:buFont typeface="Times" charset="0"/>
        <a:buChar char="•"/>
        <a:defRPr sz="2000">
          <a:solidFill>
            <a:schemeClr val="tx1"/>
          </a:solidFill>
          <a:latin typeface="HelveticaNeueLT Pro 45 Lt"/>
          <a:ea typeface="ＭＳ Ｐゴシック" charset="0"/>
          <a:cs typeface="HelveticaNeueLT Pro 45 Lt"/>
        </a:defRPr>
      </a:lvl5pPr>
      <a:lvl6pPr marL="2371346" indent="-238971" algn="l" defTabSz="955894" rtl="0" fontAlgn="base">
        <a:spcBef>
          <a:spcPct val="20000"/>
        </a:spcBef>
        <a:spcAft>
          <a:spcPct val="0"/>
        </a:spcAft>
        <a:buClr>
          <a:schemeClr val="accent1"/>
        </a:buClr>
        <a:buFont typeface="Times" pitchFamily="48" charset="0"/>
        <a:buChar char="•"/>
        <a:defRPr sz="2100">
          <a:solidFill>
            <a:schemeClr val="tx1"/>
          </a:solidFill>
          <a:latin typeface="+mn-lt"/>
        </a:defRPr>
      </a:lvl6pPr>
      <a:lvl7pPr marL="2591945" indent="-238971" algn="l" defTabSz="955894" rtl="0" fontAlgn="base">
        <a:spcBef>
          <a:spcPct val="20000"/>
        </a:spcBef>
        <a:spcAft>
          <a:spcPct val="0"/>
        </a:spcAft>
        <a:buClr>
          <a:schemeClr val="accent1"/>
        </a:buClr>
        <a:buFont typeface="Times" pitchFamily="48" charset="0"/>
        <a:buChar char="•"/>
        <a:defRPr sz="2100">
          <a:solidFill>
            <a:schemeClr val="tx1"/>
          </a:solidFill>
          <a:latin typeface="+mn-lt"/>
        </a:defRPr>
      </a:lvl7pPr>
      <a:lvl8pPr marL="2812522" indent="-238971" algn="l" defTabSz="955894" rtl="0" fontAlgn="base">
        <a:spcBef>
          <a:spcPct val="20000"/>
        </a:spcBef>
        <a:spcAft>
          <a:spcPct val="0"/>
        </a:spcAft>
        <a:buClr>
          <a:schemeClr val="accent1"/>
        </a:buClr>
        <a:buFont typeface="Times" pitchFamily="48" charset="0"/>
        <a:buChar char="•"/>
        <a:defRPr sz="2100">
          <a:solidFill>
            <a:schemeClr val="tx1"/>
          </a:solidFill>
          <a:latin typeface="+mn-lt"/>
        </a:defRPr>
      </a:lvl8pPr>
      <a:lvl9pPr marL="3033117" indent="-238971" algn="l" defTabSz="955894" rtl="0" fontAlgn="base">
        <a:spcBef>
          <a:spcPct val="20000"/>
        </a:spcBef>
        <a:spcAft>
          <a:spcPct val="0"/>
        </a:spcAft>
        <a:buClr>
          <a:schemeClr val="accent1"/>
        </a:buClr>
        <a:buFont typeface="Times" pitchFamily="48" charset="0"/>
        <a:buChar char="•"/>
        <a:defRPr sz="21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1pPr>
      <a:lvl2pPr marL="220599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2pPr>
      <a:lvl3pPr marL="441176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3pPr>
      <a:lvl4pPr marL="661770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4pPr>
      <a:lvl5pPr marL="882370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5pPr>
      <a:lvl6pPr marL="1102943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6pPr>
      <a:lvl7pPr marL="1323541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7pPr>
      <a:lvl8pPr marL="1544140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8pPr>
      <a:lvl9pPr marL="1764733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4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4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4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4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4.g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4.g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4.gi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4.gi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4.gi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4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4.gif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4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Subtitle 5"/>
          <p:cNvSpPr>
            <a:spLocks noGrp="1"/>
          </p:cNvSpPr>
          <p:nvPr>
            <p:ph type="subTitle" idx="1"/>
          </p:nvPr>
        </p:nvSpPr>
        <p:spPr>
          <a:xfrm>
            <a:off x="533136" y="2178871"/>
            <a:ext cx="7249583" cy="609946"/>
          </a:xfrm>
        </p:spPr>
        <p:txBody>
          <a:bodyPr/>
          <a:lstStyle/>
          <a:p>
            <a:r>
              <a:rPr lang="en-US" dirty="0">
                <a:latin typeface="HelveticaNeueLT Pro 45 Lt" charset="0"/>
              </a:rPr>
              <a:t>Part of the series on: </a:t>
            </a:r>
            <a:r>
              <a:rPr lang="en-US" b="1" dirty="0"/>
              <a:t>EMBL-EBI, programmatically: take a REST from manual searches</a:t>
            </a:r>
            <a:endParaRPr lang="en-US" dirty="0">
              <a:latin typeface="HelveticaNeueLT Pro 45 Lt" charset="0"/>
            </a:endParaRPr>
          </a:p>
        </p:txBody>
      </p:sp>
      <p:sp>
        <p:nvSpPr>
          <p:cNvPr id="6" name="Title 4"/>
          <p:cNvSpPr>
            <a:spLocks noGrp="1"/>
          </p:cNvSpPr>
          <p:nvPr>
            <p:ph type="ctrTitle"/>
          </p:nvPr>
        </p:nvSpPr>
        <p:spPr>
          <a:xfrm>
            <a:off x="533136" y="1040191"/>
            <a:ext cx="7772135" cy="685973"/>
          </a:xfrm>
        </p:spPr>
        <p:txBody>
          <a:bodyPr/>
          <a:lstStyle/>
          <a:p>
            <a:pPr>
              <a:defRPr/>
            </a:pPr>
            <a:r>
              <a:rPr lang="en-US" dirty="0"/>
              <a:t>Connecting proteins to genes programmatically with UniProt</a:t>
            </a:r>
          </a:p>
        </p:txBody>
      </p:sp>
      <p:sp>
        <p:nvSpPr>
          <p:cNvPr id="14339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544711" y="6177986"/>
            <a:ext cx="2383684" cy="408014"/>
          </a:xfrm>
        </p:spPr>
        <p:txBody>
          <a:bodyPr/>
          <a:lstStyle/>
          <a:p>
            <a:pPr eaLnBrk="1" hangingPunct="1"/>
            <a:r>
              <a:rPr lang="en-US" sz="1800" dirty="0" err="1">
                <a:latin typeface="+mn-lt"/>
                <a:cs typeface="HelveticaNeueLT Pro 35 Th" charset="0"/>
              </a:rPr>
              <a:t>help@uniprot.org</a:t>
            </a:r>
            <a:endParaRPr lang="en-US" sz="1800" dirty="0">
              <a:latin typeface="+mn-lt"/>
              <a:cs typeface="HelveticaNeueLT Pro 35 Th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801337" y="5104435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7" name="Text Placeholder 6"/>
          <p:cNvSpPr txBox="1">
            <a:spLocks/>
          </p:cNvSpPr>
          <p:nvPr/>
        </p:nvSpPr>
        <p:spPr bwMode="auto">
          <a:xfrm>
            <a:off x="556290" y="5663043"/>
            <a:ext cx="2765649" cy="408014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defTabSz="952500" rtl="0" eaLnBrk="1" fontAlgn="base" hangingPunct="1">
              <a:spcBef>
                <a:spcPct val="20000"/>
              </a:spcBef>
              <a:spcAft>
                <a:spcPts val="575"/>
              </a:spcAft>
              <a:buClr>
                <a:schemeClr val="accent1"/>
              </a:buClr>
              <a:buSzPct val="120000"/>
              <a:buFont typeface="Arial" charset="0"/>
              <a:buNone/>
              <a:defRPr sz="2400" b="0" i="0">
                <a:solidFill>
                  <a:schemeClr val="bg1"/>
                </a:solidFill>
                <a:latin typeface="HelveticaNeueLT Pro 35 Th"/>
                <a:ea typeface="ＭＳ Ｐゴシック" charset="0"/>
                <a:cs typeface="HelveticaNeueLT Pro 35 Th"/>
              </a:defRPr>
            </a:lvl1pPr>
            <a:lvl2pPr marL="631825" indent="-276225" algn="l" defTabSz="952500" rtl="0" eaLnBrk="1" fontAlgn="base" hangingPunct="1">
              <a:spcBef>
                <a:spcPct val="20000"/>
              </a:spcBef>
              <a:spcAft>
                <a:spcPts val="575"/>
              </a:spcAft>
              <a:buClr>
                <a:srgbClr val="FF8C9A"/>
              </a:buClr>
              <a:buSzPct val="100000"/>
              <a:buFont typeface="Arial" charset="0"/>
              <a:buChar char="•"/>
              <a:defRPr sz="2200">
                <a:solidFill>
                  <a:schemeClr val="tx1"/>
                </a:solidFill>
                <a:latin typeface="HelveticaNeueLT Pro 45 Lt"/>
                <a:ea typeface="ＭＳ Ｐゴシック" charset="0"/>
                <a:cs typeface="HelveticaNeueLT Pro 45 Lt"/>
              </a:defRPr>
            </a:lvl2pPr>
            <a:lvl3pPr marL="895350" indent="-234950" algn="l" defTabSz="952500" rtl="0" eaLnBrk="1" fontAlgn="base" hangingPunct="1">
              <a:spcBef>
                <a:spcPct val="20000"/>
              </a:spcBef>
              <a:spcAft>
                <a:spcPts val="575"/>
              </a:spcAft>
              <a:buClr>
                <a:srgbClr val="FF8C9A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HelveticaNeueLT Pro 45 Lt"/>
                <a:ea typeface="ＭＳ Ｐゴシック" charset="0"/>
                <a:cs typeface="HelveticaNeueLT Pro 45 Lt"/>
              </a:defRPr>
            </a:lvl3pPr>
            <a:lvl4pPr marL="1147763" indent="-234950" algn="l" defTabSz="952500" rtl="0" eaLnBrk="1" fontAlgn="base" hangingPunct="1">
              <a:spcBef>
                <a:spcPct val="20000"/>
              </a:spcBef>
              <a:spcAft>
                <a:spcPts val="575"/>
              </a:spcAft>
              <a:buClr>
                <a:schemeClr val="accent1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HelveticaNeueLT Pro 45 Lt"/>
                <a:ea typeface="ＭＳ Ｐゴシック" charset="0"/>
                <a:cs typeface="HelveticaNeueLT Pro 45 Lt"/>
              </a:defRPr>
            </a:lvl4pPr>
            <a:lvl5pPr marL="1400175" indent="-234950" algn="l" defTabSz="952500" rtl="0" eaLnBrk="1" fontAlgn="base" hangingPunct="1">
              <a:spcBef>
                <a:spcPct val="20000"/>
              </a:spcBef>
              <a:spcAft>
                <a:spcPts val="575"/>
              </a:spcAft>
              <a:buClr>
                <a:schemeClr val="accent1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HelveticaNeueLT Pro 45 Lt"/>
                <a:ea typeface="ＭＳ Ｐゴシック" charset="0"/>
                <a:cs typeface="HelveticaNeueLT Pro 45 Lt"/>
              </a:defRPr>
            </a:lvl5pPr>
            <a:lvl6pPr marL="2371346" indent="-238971" algn="l" defTabSz="955894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pitchFamily="48" charset="0"/>
              <a:buChar char="•"/>
              <a:defRPr sz="2100">
                <a:solidFill>
                  <a:schemeClr val="tx1"/>
                </a:solidFill>
                <a:latin typeface="+mn-lt"/>
              </a:defRPr>
            </a:lvl6pPr>
            <a:lvl7pPr marL="2591945" indent="-238971" algn="l" defTabSz="955894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pitchFamily="48" charset="0"/>
              <a:buChar char="•"/>
              <a:defRPr sz="2100">
                <a:solidFill>
                  <a:schemeClr val="tx1"/>
                </a:solidFill>
                <a:latin typeface="+mn-lt"/>
              </a:defRPr>
            </a:lvl7pPr>
            <a:lvl8pPr marL="2812522" indent="-238971" algn="l" defTabSz="955894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pitchFamily="48" charset="0"/>
              <a:buChar char="•"/>
              <a:defRPr sz="2100">
                <a:solidFill>
                  <a:schemeClr val="tx1"/>
                </a:solidFill>
                <a:latin typeface="+mn-lt"/>
              </a:defRPr>
            </a:lvl8pPr>
            <a:lvl9pPr marL="3033117" indent="-238971" algn="l" defTabSz="955894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pitchFamily="48" charset="0"/>
              <a:buChar char="•"/>
              <a:defRPr sz="21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2000" kern="0" dirty="0">
                <a:latin typeface="+mn-lt"/>
                <a:cs typeface="HelveticaNeueLT Pro 35 Th" charset="0"/>
              </a:rPr>
              <a:t>Andrew Nightingale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533136" y="4320209"/>
            <a:ext cx="1348673" cy="888398"/>
            <a:chOff x="6267587" y="1105735"/>
            <a:chExt cx="1975118" cy="1037249"/>
          </a:xfrm>
        </p:grpSpPr>
        <p:sp>
          <p:nvSpPr>
            <p:cNvPr id="9" name="Rounded Rectangle 8"/>
            <p:cNvSpPr/>
            <p:nvPr/>
          </p:nvSpPr>
          <p:spPr bwMode="auto">
            <a:xfrm>
              <a:off x="6267587" y="1105735"/>
              <a:ext cx="1975118" cy="1037249"/>
            </a:xfrm>
            <a:prstGeom prst="round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1981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5200">
                <a:solidFill>
                  <a:srgbClr val="000000"/>
                </a:solidFill>
                <a:ea typeface="ＭＳ Ｐゴシック" charset="0"/>
                <a:cs typeface="ＭＳ Ｐゴシック" charset="0"/>
              </a:endParaRPr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10" t="9698" r="7615" b="20566"/>
            <a:stretch/>
          </p:blipFill>
          <p:spPr>
            <a:xfrm>
              <a:off x="6330683" y="1174704"/>
              <a:ext cx="1848927" cy="9029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09371210"/>
      </p:ext>
    </p:extLst>
  </p:cSld>
  <p:clrMapOvr>
    <a:masterClrMapping/>
  </p:clrMapOvr>
  <p:transition advClick="0" advTm="11000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533400" y="304800"/>
            <a:ext cx="8153400" cy="762000"/>
          </a:xfrm>
        </p:spPr>
        <p:txBody>
          <a:bodyPr/>
          <a:lstStyle/>
          <a:p>
            <a:r>
              <a:rPr lang="en-GB" sz="3600" dirty="0">
                <a:solidFill>
                  <a:schemeClr val="tx2">
                    <a:lumMod val="75000"/>
                  </a:schemeClr>
                </a:solidFill>
                <a:latin typeface="+mj-lt"/>
                <a:cs typeface="EBI-Conceptual"/>
              </a:rPr>
              <a:t>Example output</a:t>
            </a:r>
            <a:endParaRPr lang="en-GB" dirty="0">
              <a:solidFill>
                <a:schemeClr val="tx2">
                  <a:lumMod val="75000"/>
                </a:schemeClr>
              </a:solidFill>
              <a:latin typeface="+mj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066800"/>
            <a:ext cx="7280367" cy="3782832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1030146" y="4942228"/>
            <a:ext cx="1655180" cy="1015663"/>
            <a:chOff x="1030146" y="4942228"/>
            <a:chExt cx="1655180" cy="1015663"/>
          </a:xfrm>
        </p:grpSpPr>
        <p:sp>
          <p:nvSpPr>
            <p:cNvPr id="5" name="Rectangular Callout 4"/>
            <p:cNvSpPr/>
            <p:nvPr/>
          </p:nvSpPr>
          <p:spPr bwMode="auto">
            <a:xfrm>
              <a:off x="1030146" y="4942228"/>
              <a:ext cx="1655180" cy="995583"/>
            </a:xfrm>
            <a:prstGeom prst="wedgeRectCallout">
              <a:avLst>
                <a:gd name="adj1" fmla="val -47840"/>
                <a:gd name="adj2" fmla="val -79782"/>
              </a:avLst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1981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5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111170" y="4942228"/>
              <a:ext cx="145841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A 200 code</a:t>
              </a:r>
            </a:p>
            <a:p>
              <a:r>
                <a:rPr lang="en-US" sz="2000" dirty="0"/>
                <a:t>means success</a:t>
              </a:r>
            </a:p>
          </p:txBody>
        </p:sp>
      </p:grpSp>
      <p:sp>
        <p:nvSpPr>
          <p:cNvPr id="8" name="Rectangular Callout 7"/>
          <p:cNvSpPr/>
          <p:nvPr/>
        </p:nvSpPr>
        <p:spPr bwMode="auto">
          <a:xfrm>
            <a:off x="4610100" y="547308"/>
            <a:ext cx="2534856" cy="1281492"/>
          </a:xfrm>
          <a:prstGeom prst="wedgeRectCallout">
            <a:avLst>
              <a:gd name="adj1" fmla="val -70148"/>
              <a:gd name="adj2" fmla="val 79889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981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Feature annotation</a:t>
            </a:r>
          </a:p>
          <a:p>
            <a:pPr marL="0" marR="0" indent="0" algn="l" defTabSz="1981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/>
              <a:t>layout, with type, Id, location and evidence.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405815" y="6244542"/>
            <a:ext cx="797952" cy="590308"/>
            <a:chOff x="6267587" y="1105735"/>
            <a:chExt cx="1975118" cy="1037249"/>
          </a:xfrm>
        </p:grpSpPr>
        <p:sp>
          <p:nvSpPr>
            <p:cNvPr id="12" name="Rounded Rectangle 11"/>
            <p:cNvSpPr/>
            <p:nvPr/>
          </p:nvSpPr>
          <p:spPr bwMode="auto">
            <a:xfrm>
              <a:off x="6267587" y="1105735"/>
              <a:ext cx="1975118" cy="1037249"/>
            </a:xfrm>
            <a:prstGeom prst="round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1981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5200">
                <a:solidFill>
                  <a:srgbClr val="000000"/>
                </a:solidFill>
                <a:ea typeface="ＭＳ Ｐゴシック" charset="0"/>
                <a:cs typeface="ＭＳ Ｐゴシック" charset="0"/>
              </a:endParaRPr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10" t="9698" r="7615" b="20566"/>
            <a:stretch/>
          </p:blipFill>
          <p:spPr>
            <a:xfrm>
              <a:off x="6330683" y="1174704"/>
              <a:ext cx="1848927" cy="9029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36005755"/>
      </p:ext>
    </p:extLst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533400" y="304800"/>
            <a:ext cx="8153400" cy="762000"/>
          </a:xfrm>
        </p:spPr>
        <p:txBody>
          <a:bodyPr/>
          <a:lstStyle/>
          <a:p>
            <a:r>
              <a:rPr lang="en-GB" sz="3600" dirty="0">
                <a:solidFill>
                  <a:schemeClr val="tx2">
                    <a:lumMod val="75000"/>
                  </a:schemeClr>
                </a:solidFill>
                <a:latin typeface="+mj-lt"/>
                <a:cs typeface="EBI-Conceptual"/>
              </a:rPr>
              <a:t>Basic script</a:t>
            </a:r>
            <a:endParaRPr lang="en-GB" dirty="0">
              <a:solidFill>
                <a:schemeClr val="tx2">
                  <a:lumMod val="75000"/>
                </a:schemeClr>
              </a:solidFill>
              <a:latin typeface="+mj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102" y="2083441"/>
            <a:ext cx="6865556" cy="2488559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1502940" y="847230"/>
            <a:ext cx="1863524" cy="1015663"/>
            <a:chOff x="1502940" y="847230"/>
            <a:chExt cx="1863524" cy="1015663"/>
          </a:xfrm>
        </p:grpSpPr>
        <p:sp>
          <p:nvSpPr>
            <p:cNvPr id="4" name="Rectangular Callout 3"/>
            <p:cNvSpPr/>
            <p:nvPr/>
          </p:nvSpPr>
          <p:spPr bwMode="auto">
            <a:xfrm>
              <a:off x="1502940" y="856527"/>
              <a:ext cx="1863524" cy="971463"/>
            </a:xfrm>
            <a:prstGeom prst="wedgeRectCallout">
              <a:avLst>
                <a:gd name="adj1" fmla="val -40088"/>
                <a:gd name="adj2" fmla="val 97053"/>
              </a:avLst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1981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5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502940" y="847230"/>
              <a:ext cx="1726397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Five sample code options provided.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09133" y="4919008"/>
            <a:ext cx="2820204" cy="1097896"/>
            <a:chOff x="409133" y="4919008"/>
            <a:chExt cx="2820204" cy="1097896"/>
          </a:xfrm>
        </p:grpSpPr>
        <p:sp>
          <p:nvSpPr>
            <p:cNvPr id="8" name="Rectangular Callout 7"/>
            <p:cNvSpPr/>
            <p:nvPr/>
          </p:nvSpPr>
          <p:spPr bwMode="auto">
            <a:xfrm rot="10800000">
              <a:off x="409133" y="4919008"/>
              <a:ext cx="2820204" cy="1097896"/>
            </a:xfrm>
            <a:prstGeom prst="wedgeRectCallout">
              <a:avLst>
                <a:gd name="adj1" fmla="val 4908"/>
                <a:gd name="adj2" fmla="val 96728"/>
              </a:avLst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1981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5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11294" y="4919008"/>
              <a:ext cx="247497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You can simply use the URL in your browser.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3811447" y="1066800"/>
            <a:ext cx="2045343" cy="796093"/>
            <a:chOff x="3811447" y="1066800"/>
            <a:chExt cx="2045343" cy="796093"/>
          </a:xfrm>
        </p:grpSpPr>
        <p:sp>
          <p:nvSpPr>
            <p:cNvPr id="10" name="Rectangular Callout 9"/>
            <p:cNvSpPr/>
            <p:nvPr/>
          </p:nvSpPr>
          <p:spPr bwMode="auto">
            <a:xfrm>
              <a:off x="3811447" y="1066800"/>
              <a:ext cx="2045343" cy="796093"/>
            </a:xfrm>
            <a:prstGeom prst="wedgeRectCallout">
              <a:avLst>
                <a:gd name="adj1" fmla="val -64044"/>
                <a:gd name="adj2" fmla="val 151601"/>
              </a:avLst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1981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5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922531" y="1111425"/>
              <a:ext cx="193425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Simple python script example.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405815" y="6244542"/>
            <a:ext cx="797952" cy="590308"/>
            <a:chOff x="6267587" y="1105735"/>
            <a:chExt cx="1975118" cy="1037249"/>
          </a:xfrm>
        </p:grpSpPr>
        <p:sp>
          <p:nvSpPr>
            <p:cNvPr id="18" name="Rounded Rectangle 17"/>
            <p:cNvSpPr/>
            <p:nvPr/>
          </p:nvSpPr>
          <p:spPr bwMode="auto">
            <a:xfrm>
              <a:off x="6267587" y="1105735"/>
              <a:ext cx="1975118" cy="1037249"/>
            </a:xfrm>
            <a:prstGeom prst="round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1981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5200">
                <a:solidFill>
                  <a:srgbClr val="000000"/>
                </a:solidFill>
                <a:ea typeface="ＭＳ Ｐゴシック" charset="0"/>
                <a:cs typeface="ＭＳ Ｐゴシック" charset="0"/>
              </a:endParaRPr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10" t="9698" r="7615" b="20566"/>
            <a:stretch/>
          </p:blipFill>
          <p:spPr>
            <a:xfrm>
              <a:off x="6330683" y="1174704"/>
              <a:ext cx="1848927" cy="9029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08726460"/>
      </p:ext>
    </p:extLst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BLUE_DNAStrands.jpg"/>
          <p:cNvPicPr>
            <a:picLocks noChangeAspect="1"/>
          </p:cNvPicPr>
          <p:nvPr/>
        </p:nvPicPr>
        <p:blipFill rotWithShape="1">
          <a:blip r:embed="rId3" cstate="screen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214533"/>
          </a:xfrm>
          <a:prstGeom prst="rect">
            <a:avLst/>
          </a:prstGeom>
        </p:spPr>
      </p:pic>
      <p:sp>
        <p:nvSpPr>
          <p:cNvPr id="46082" name="Title 1"/>
          <p:cNvSpPr>
            <a:spLocks noGrp="1"/>
          </p:cNvSpPr>
          <p:nvPr>
            <p:ph type="title"/>
          </p:nvPr>
        </p:nvSpPr>
        <p:spPr>
          <a:xfrm>
            <a:off x="495300" y="1184475"/>
            <a:ext cx="8153400" cy="762000"/>
          </a:xfrm>
        </p:spPr>
        <p:txBody>
          <a:bodyPr/>
          <a:lstStyle/>
          <a:p>
            <a:r>
              <a:rPr lang="en-US" b="1" dirty="0">
                <a:solidFill>
                  <a:srgbClr val="FFFFFF"/>
                </a:solidFill>
                <a:latin typeface="+mj-lt"/>
              </a:rPr>
              <a:t>Part II</a:t>
            </a:r>
            <a:br>
              <a:rPr lang="en-US" b="1" dirty="0">
                <a:solidFill>
                  <a:srgbClr val="FFFFFF"/>
                </a:solidFill>
                <a:latin typeface="+mj-lt"/>
              </a:rPr>
            </a:br>
            <a:br>
              <a:rPr lang="en-US" b="1" dirty="0">
                <a:solidFill>
                  <a:srgbClr val="FFFFFF"/>
                </a:solidFill>
                <a:latin typeface="+mj-lt"/>
              </a:rPr>
            </a:br>
            <a:br>
              <a:rPr lang="en-US" b="1" dirty="0">
                <a:solidFill>
                  <a:srgbClr val="FFFFFF"/>
                </a:solidFill>
                <a:latin typeface="+mj-lt"/>
              </a:rPr>
            </a:br>
            <a:br>
              <a:rPr lang="en-US" b="1" dirty="0">
                <a:solidFill>
                  <a:srgbClr val="FFFFFF"/>
                </a:solidFill>
                <a:latin typeface="+mj-lt"/>
              </a:rPr>
            </a:br>
            <a:r>
              <a:rPr lang="en-US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Using the Proteins API services for complex questions</a:t>
            </a:r>
            <a:r>
              <a:rPr lang="en-US" b="1" dirty="0">
                <a:solidFill>
                  <a:srgbClr val="FFFFFF"/>
                </a:solidFill>
                <a:latin typeface="+mj-lt"/>
              </a:rPr>
              <a:t>.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405815" y="6244542"/>
            <a:ext cx="797952" cy="590308"/>
            <a:chOff x="6267587" y="1105735"/>
            <a:chExt cx="1975118" cy="1037249"/>
          </a:xfrm>
        </p:grpSpPr>
        <p:sp>
          <p:nvSpPr>
            <p:cNvPr id="9" name="Rounded Rectangle 8"/>
            <p:cNvSpPr/>
            <p:nvPr/>
          </p:nvSpPr>
          <p:spPr bwMode="auto">
            <a:xfrm>
              <a:off x="6267587" y="1105735"/>
              <a:ext cx="1975118" cy="1037249"/>
            </a:xfrm>
            <a:prstGeom prst="round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1981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5200">
                <a:solidFill>
                  <a:srgbClr val="000000"/>
                </a:solidFill>
                <a:ea typeface="ＭＳ Ｐゴシック" charset="0"/>
                <a:cs typeface="ＭＳ Ｐゴシック" charset="0"/>
              </a:endParaRPr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10" t="9698" r="7615" b="20566"/>
            <a:stretch/>
          </p:blipFill>
          <p:spPr>
            <a:xfrm>
              <a:off x="6330683" y="1174704"/>
              <a:ext cx="1848927" cy="9029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04128912"/>
      </p:ext>
    </p:extLst>
  </p:cSld>
  <p:clrMapOvr>
    <a:masterClrMapping/>
  </p:clrMapOvr>
  <p:transition advClick="0" advTm="11000">
    <p:cut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533400" y="304800"/>
            <a:ext cx="8153400" cy="762000"/>
          </a:xfrm>
        </p:spPr>
        <p:txBody>
          <a:bodyPr/>
          <a:lstStyle/>
          <a:p>
            <a:r>
              <a:rPr lang="en-GB" sz="3600" b="1" dirty="0">
                <a:solidFill>
                  <a:schemeClr val="tx1"/>
                </a:solidFill>
                <a:latin typeface="+mj-lt"/>
                <a:cs typeface="EBI-Conceptual"/>
              </a:rPr>
              <a:t>Proteins API Coordinates Service</a:t>
            </a:r>
            <a:endParaRPr lang="en-GB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33400" y="1219200"/>
            <a:ext cx="8153400" cy="1905965"/>
          </a:xfrm>
        </p:spPr>
        <p:txBody>
          <a:bodyPr/>
          <a:lstStyle/>
          <a:p>
            <a:pPr marL="0" indent="0" defTabSz="914400" fontAlgn="auto">
              <a:spcBef>
                <a:spcPts val="0"/>
              </a:spcBef>
              <a:spcAft>
                <a:spcPts val="0"/>
              </a:spcAft>
              <a:buClr>
                <a:schemeClr val="tx2">
                  <a:lumMod val="50000"/>
                </a:schemeClr>
              </a:buClr>
              <a:buSzTx/>
              <a:buNone/>
            </a:pPr>
            <a:r>
              <a:rPr lang="en-US" b="1" dirty="0"/>
              <a:t>Scenario:</a:t>
            </a:r>
          </a:p>
          <a:p>
            <a:pPr lvl="1" defTabSz="914400" fontAlgn="auto">
              <a:spcBef>
                <a:spcPts val="0"/>
              </a:spcBef>
              <a:spcAft>
                <a:spcPts val="0"/>
              </a:spcAft>
              <a:buClr>
                <a:schemeClr val="tx2">
                  <a:lumMod val="50000"/>
                </a:schemeClr>
              </a:buClr>
              <a:buSzTx/>
            </a:pPr>
            <a:r>
              <a:rPr lang="en-US" b="1" dirty="0"/>
              <a:t>Want to know how many exons compose the UniProt entry of FGFR2 gene (P21802).</a:t>
            </a:r>
          </a:p>
          <a:p>
            <a:pPr lvl="1" defTabSz="914400" fontAlgn="auto">
              <a:spcBef>
                <a:spcPts val="0"/>
              </a:spcBef>
              <a:spcAft>
                <a:spcPts val="0"/>
              </a:spcAft>
              <a:buClr>
                <a:schemeClr val="tx2">
                  <a:lumMod val="50000"/>
                </a:schemeClr>
              </a:buClr>
              <a:buSzTx/>
            </a:pPr>
            <a:r>
              <a:rPr lang="en-US" b="1" dirty="0"/>
              <a:t>And the exact mapping of exon genomic coordinates to the equivalent section of protein sequence</a:t>
            </a:r>
          </a:p>
          <a:p>
            <a:pPr defTabSz="914400" fontAlgn="auto">
              <a:spcBef>
                <a:spcPts val="0"/>
              </a:spcBef>
              <a:spcAft>
                <a:spcPts val="0"/>
              </a:spcAft>
              <a:buClrTx/>
              <a:buSzTx/>
            </a:pPr>
            <a:endParaRPr lang="en-US" dirty="0"/>
          </a:p>
        </p:txBody>
      </p:sp>
      <p:sp>
        <p:nvSpPr>
          <p:cNvPr id="12" name="Content Placeholder 1"/>
          <p:cNvSpPr txBox="1">
            <a:spLocks/>
          </p:cNvSpPr>
          <p:nvPr/>
        </p:nvSpPr>
        <p:spPr bwMode="auto">
          <a:xfrm>
            <a:off x="533400" y="3497485"/>
            <a:ext cx="8153400" cy="120183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54013" indent="-354013" algn="l" defTabSz="952500" rtl="0" eaLnBrk="1" fontAlgn="base" hangingPunct="1">
              <a:spcBef>
                <a:spcPct val="20000"/>
              </a:spcBef>
              <a:spcAft>
                <a:spcPts val="575"/>
              </a:spcAft>
              <a:buClr>
                <a:schemeClr val="accent1"/>
              </a:buClr>
              <a:buSzPct val="120000"/>
              <a:buFont typeface="Arial" charset="0"/>
              <a:buChar char="•"/>
              <a:defRPr sz="2400">
                <a:solidFill>
                  <a:schemeClr val="tx1"/>
                </a:solidFill>
                <a:latin typeface="HelveticaNeueLT Pro 45 Lt"/>
                <a:ea typeface="ＭＳ Ｐゴシック" charset="0"/>
                <a:cs typeface="HelveticaNeueLT Pro 45 Lt"/>
              </a:defRPr>
            </a:lvl1pPr>
            <a:lvl2pPr marL="631825" indent="-276225" algn="l" defTabSz="952500" rtl="0" eaLnBrk="1" fontAlgn="base" hangingPunct="1">
              <a:spcBef>
                <a:spcPct val="20000"/>
              </a:spcBef>
              <a:spcAft>
                <a:spcPts val="575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2200">
                <a:solidFill>
                  <a:schemeClr val="tx1"/>
                </a:solidFill>
                <a:latin typeface="HelveticaNeueLT Pro 45 Lt"/>
                <a:ea typeface="ＭＳ Ｐゴシック" charset="0"/>
                <a:cs typeface="HelveticaNeueLT Pro 45 Lt"/>
              </a:defRPr>
            </a:lvl2pPr>
            <a:lvl3pPr marL="895350" indent="-234950" algn="l" defTabSz="952500" rtl="0" eaLnBrk="1" fontAlgn="base" hangingPunct="1">
              <a:spcBef>
                <a:spcPct val="20000"/>
              </a:spcBef>
              <a:spcAft>
                <a:spcPts val="575"/>
              </a:spcAft>
              <a:buClr>
                <a:schemeClr val="accent1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HelveticaNeueLT Pro 45 Lt"/>
                <a:ea typeface="ＭＳ Ｐゴシック" charset="0"/>
                <a:cs typeface="HelveticaNeueLT Pro 45 Lt"/>
              </a:defRPr>
            </a:lvl3pPr>
            <a:lvl4pPr marL="1147763" indent="-234950" algn="l" defTabSz="952500" rtl="0" eaLnBrk="1" fontAlgn="base" hangingPunct="1">
              <a:spcBef>
                <a:spcPct val="20000"/>
              </a:spcBef>
              <a:spcAft>
                <a:spcPts val="575"/>
              </a:spcAft>
              <a:buClr>
                <a:schemeClr val="accent1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HelveticaNeueLT Pro 45 Lt"/>
                <a:ea typeface="ＭＳ Ｐゴシック" charset="0"/>
                <a:cs typeface="HelveticaNeueLT Pro 45 Lt"/>
              </a:defRPr>
            </a:lvl4pPr>
            <a:lvl5pPr marL="1400175" indent="-234950" algn="l" defTabSz="952500" rtl="0" eaLnBrk="1" fontAlgn="base" hangingPunct="1">
              <a:spcBef>
                <a:spcPct val="20000"/>
              </a:spcBef>
              <a:spcAft>
                <a:spcPts val="575"/>
              </a:spcAft>
              <a:buClr>
                <a:schemeClr val="accent1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HelveticaNeueLT Pro 45 Lt"/>
                <a:ea typeface="ＭＳ Ｐゴシック" charset="0"/>
                <a:cs typeface="HelveticaNeueLT Pro 45 Lt"/>
              </a:defRPr>
            </a:lvl5pPr>
            <a:lvl6pPr marL="2371346" indent="-238971" algn="l" defTabSz="955894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pitchFamily="48" charset="0"/>
              <a:buChar char="•"/>
              <a:defRPr sz="2100">
                <a:solidFill>
                  <a:schemeClr val="tx1"/>
                </a:solidFill>
                <a:latin typeface="+mn-lt"/>
              </a:defRPr>
            </a:lvl6pPr>
            <a:lvl7pPr marL="2591945" indent="-238971" algn="l" defTabSz="955894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pitchFamily="48" charset="0"/>
              <a:buChar char="•"/>
              <a:defRPr sz="2100">
                <a:solidFill>
                  <a:schemeClr val="tx1"/>
                </a:solidFill>
                <a:latin typeface="+mn-lt"/>
              </a:defRPr>
            </a:lvl7pPr>
            <a:lvl8pPr marL="2812522" indent="-238971" algn="l" defTabSz="955894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pitchFamily="48" charset="0"/>
              <a:buChar char="•"/>
              <a:defRPr sz="2100">
                <a:solidFill>
                  <a:schemeClr val="tx1"/>
                </a:solidFill>
                <a:latin typeface="+mn-lt"/>
              </a:defRPr>
            </a:lvl8pPr>
            <a:lvl9pPr marL="3033117" indent="-238971" algn="l" defTabSz="955894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pitchFamily="48" charset="0"/>
              <a:buChar char="•"/>
              <a:defRPr sz="2100">
                <a:solidFill>
                  <a:schemeClr val="tx1"/>
                </a:solidFill>
                <a:latin typeface="+mn-lt"/>
              </a:defRPr>
            </a:lvl9pPr>
          </a:lstStyle>
          <a:p>
            <a:pPr defTabSz="914400" fontAlgn="auto">
              <a:spcBef>
                <a:spcPts val="0"/>
              </a:spcBef>
              <a:spcAft>
                <a:spcPts val="0"/>
              </a:spcAft>
              <a:buClrTx/>
              <a:buSzTx/>
            </a:pPr>
            <a:endParaRPr lang="en-US" kern="0" dirty="0"/>
          </a:p>
        </p:txBody>
      </p:sp>
      <p:sp>
        <p:nvSpPr>
          <p:cNvPr id="13" name="Content Placeholder 1"/>
          <p:cNvSpPr txBox="1">
            <a:spLocks/>
          </p:cNvSpPr>
          <p:nvPr/>
        </p:nvSpPr>
        <p:spPr bwMode="auto">
          <a:xfrm>
            <a:off x="533400" y="5278057"/>
            <a:ext cx="8153400" cy="59030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54013" indent="-354013" algn="l" defTabSz="952500" rtl="0" eaLnBrk="1" fontAlgn="base" hangingPunct="1">
              <a:spcBef>
                <a:spcPct val="20000"/>
              </a:spcBef>
              <a:spcAft>
                <a:spcPts val="575"/>
              </a:spcAft>
              <a:buClr>
                <a:schemeClr val="accent1"/>
              </a:buClr>
              <a:buSzPct val="120000"/>
              <a:buFont typeface="Arial" charset="0"/>
              <a:buChar char="•"/>
              <a:defRPr sz="2400">
                <a:solidFill>
                  <a:schemeClr val="tx1"/>
                </a:solidFill>
                <a:latin typeface="HelveticaNeueLT Pro 45 Lt"/>
                <a:ea typeface="ＭＳ Ｐゴシック" charset="0"/>
                <a:cs typeface="HelveticaNeueLT Pro 45 Lt"/>
              </a:defRPr>
            </a:lvl1pPr>
            <a:lvl2pPr marL="631825" indent="-276225" algn="l" defTabSz="952500" rtl="0" eaLnBrk="1" fontAlgn="base" hangingPunct="1">
              <a:spcBef>
                <a:spcPct val="20000"/>
              </a:spcBef>
              <a:spcAft>
                <a:spcPts val="575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2200">
                <a:solidFill>
                  <a:schemeClr val="tx1"/>
                </a:solidFill>
                <a:latin typeface="HelveticaNeueLT Pro 45 Lt"/>
                <a:ea typeface="ＭＳ Ｐゴシック" charset="0"/>
                <a:cs typeface="HelveticaNeueLT Pro 45 Lt"/>
              </a:defRPr>
            </a:lvl2pPr>
            <a:lvl3pPr marL="895350" indent="-234950" algn="l" defTabSz="952500" rtl="0" eaLnBrk="1" fontAlgn="base" hangingPunct="1">
              <a:spcBef>
                <a:spcPct val="20000"/>
              </a:spcBef>
              <a:spcAft>
                <a:spcPts val="575"/>
              </a:spcAft>
              <a:buClr>
                <a:schemeClr val="accent1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HelveticaNeueLT Pro 45 Lt"/>
                <a:ea typeface="ＭＳ Ｐゴシック" charset="0"/>
                <a:cs typeface="HelveticaNeueLT Pro 45 Lt"/>
              </a:defRPr>
            </a:lvl3pPr>
            <a:lvl4pPr marL="1147763" indent="-234950" algn="l" defTabSz="952500" rtl="0" eaLnBrk="1" fontAlgn="base" hangingPunct="1">
              <a:spcBef>
                <a:spcPct val="20000"/>
              </a:spcBef>
              <a:spcAft>
                <a:spcPts val="575"/>
              </a:spcAft>
              <a:buClr>
                <a:schemeClr val="accent1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HelveticaNeueLT Pro 45 Lt"/>
                <a:ea typeface="ＭＳ Ｐゴシック" charset="0"/>
                <a:cs typeface="HelveticaNeueLT Pro 45 Lt"/>
              </a:defRPr>
            </a:lvl4pPr>
            <a:lvl5pPr marL="1400175" indent="-234950" algn="l" defTabSz="952500" rtl="0" eaLnBrk="1" fontAlgn="base" hangingPunct="1">
              <a:spcBef>
                <a:spcPct val="20000"/>
              </a:spcBef>
              <a:spcAft>
                <a:spcPts val="575"/>
              </a:spcAft>
              <a:buClr>
                <a:schemeClr val="accent1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HelveticaNeueLT Pro 45 Lt"/>
                <a:ea typeface="ＭＳ Ｐゴシック" charset="0"/>
                <a:cs typeface="HelveticaNeueLT Pro 45 Lt"/>
              </a:defRPr>
            </a:lvl5pPr>
            <a:lvl6pPr marL="2371346" indent="-238971" algn="l" defTabSz="955894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pitchFamily="48" charset="0"/>
              <a:buChar char="•"/>
              <a:defRPr sz="2100">
                <a:solidFill>
                  <a:schemeClr val="tx1"/>
                </a:solidFill>
                <a:latin typeface="+mn-lt"/>
              </a:defRPr>
            </a:lvl6pPr>
            <a:lvl7pPr marL="2591945" indent="-238971" algn="l" defTabSz="955894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pitchFamily="48" charset="0"/>
              <a:buChar char="•"/>
              <a:defRPr sz="2100">
                <a:solidFill>
                  <a:schemeClr val="tx1"/>
                </a:solidFill>
                <a:latin typeface="+mn-lt"/>
              </a:defRPr>
            </a:lvl7pPr>
            <a:lvl8pPr marL="2812522" indent="-238971" algn="l" defTabSz="955894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pitchFamily="48" charset="0"/>
              <a:buChar char="•"/>
              <a:defRPr sz="2100">
                <a:solidFill>
                  <a:schemeClr val="tx1"/>
                </a:solidFill>
                <a:latin typeface="+mn-lt"/>
              </a:defRPr>
            </a:lvl8pPr>
            <a:lvl9pPr marL="3033117" indent="-238971" algn="l" defTabSz="955894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pitchFamily="48" charset="0"/>
              <a:buChar char="•"/>
              <a:defRPr sz="21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defTabSz="914400" fontAlgn="auto"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r>
              <a:rPr lang="en-US" kern="0" dirty="0">
                <a:latin typeface="+mn-lt"/>
              </a:rPr>
              <a:t>Want to be able to do this using a scripting language</a:t>
            </a:r>
          </a:p>
          <a:p>
            <a:pPr marL="0" indent="0" defTabSz="914400" fontAlgn="auto"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endParaRPr lang="en-US" kern="0" dirty="0"/>
          </a:p>
        </p:txBody>
      </p:sp>
      <p:grpSp>
        <p:nvGrpSpPr>
          <p:cNvPr id="14" name="Group 13"/>
          <p:cNvGrpSpPr/>
          <p:nvPr/>
        </p:nvGrpSpPr>
        <p:grpSpPr>
          <a:xfrm>
            <a:off x="405815" y="6244542"/>
            <a:ext cx="797952" cy="590308"/>
            <a:chOff x="6267587" y="1105735"/>
            <a:chExt cx="1975118" cy="1037249"/>
          </a:xfrm>
        </p:grpSpPr>
        <p:sp>
          <p:nvSpPr>
            <p:cNvPr id="15" name="Rounded Rectangle 14"/>
            <p:cNvSpPr/>
            <p:nvPr/>
          </p:nvSpPr>
          <p:spPr bwMode="auto">
            <a:xfrm>
              <a:off x="6267587" y="1105735"/>
              <a:ext cx="1975118" cy="1037249"/>
            </a:xfrm>
            <a:prstGeom prst="round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1981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5200">
                <a:solidFill>
                  <a:srgbClr val="000000"/>
                </a:solidFill>
                <a:ea typeface="ＭＳ Ｐゴシック" charset="0"/>
                <a:cs typeface="ＭＳ Ｐゴシック" charset="0"/>
              </a:endParaRPr>
            </a:p>
          </p:txBody>
        </p:sp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10" t="9698" r="7615" b="20566"/>
            <a:stretch/>
          </p:blipFill>
          <p:spPr>
            <a:xfrm>
              <a:off x="6330683" y="1174704"/>
              <a:ext cx="1848927" cy="9029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95893951"/>
      </p:ext>
    </p:extLst>
  </p:cSld>
  <p:clrMapOvr>
    <a:masterClrMapping/>
  </p:clrMapOvr>
  <p:transition>
    <p:cut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533400" y="276741"/>
            <a:ext cx="8153400" cy="762000"/>
          </a:xfrm>
        </p:spPr>
        <p:txBody>
          <a:bodyPr/>
          <a:lstStyle/>
          <a:p>
            <a:r>
              <a:rPr lang="en-GB" sz="3600" b="1" dirty="0">
                <a:solidFill>
                  <a:schemeClr val="tx1"/>
                </a:solidFill>
                <a:latin typeface="+mj-lt"/>
                <a:cs typeface="EBI-Conceptual"/>
              </a:rPr>
              <a:t>Proteins API Coordinates Service</a:t>
            </a:r>
            <a:endParaRPr lang="en-GB" b="1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EDA17B9B-AE7F-CA4B-BAEE-F044824360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135716" y="853209"/>
            <a:ext cx="4722820" cy="5120355"/>
          </a:xfrm>
        </p:spPr>
      </p:pic>
      <p:grpSp>
        <p:nvGrpSpPr>
          <p:cNvPr id="10" name="Group 9"/>
          <p:cNvGrpSpPr/>
          <p:nvPr/>
        </p:nvGrpSpPr>
        <p:grpSpPr>
          <a:xfrm>
            <a:off x="910428" y="1978936"/>
            <a:ext cx="2060293" cy="1434450"/>
            <a:chOff x="1290577" y="1639592"/>
            <a:chExt cx="2060293" cy="1434450"/>
          </a:xfrm>
        </p:grpSpPr>
        <p:sp>
          <p:nvSpPr>
            <p:cNvPr id="4" name="Rectangular Callout 3"/>
            <p:cNvSpPr/>
            <p:nvPr/>
          </p:nvSpPr>
          <p:spPr bwMode="auto">
            <a:xfrm>
              <a:off x="1290577" y="1639592"/>
              <a:ext cx="2060293" cy="1434450"/>
            </a:xfrm>
            <a:prstGeom prst="wedgeRectCallout">
              <a:avLst>
                <a:gd name="adj1" fmla="val 94602"/>
                <a:gd name="adj2" fmla="val 129937"/>
              </a:avLst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1981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5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290577" y="1639592"/>
              <a:ext cx="1961909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Protein to genomic mappings for FGFR2 gene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617847" y="4034572"/>
            <a:ext cx="1769962" cy="1896231"/>
            <a:chOff x="533400" y="3738623"/>
            <a:chExt cx="1769962" cy="1896231"/>
          </a:xfrm>
        </p:grpSpPr>
        <p:sp>
          <p:nvSpPr>
            <p:cNvPr id="5" name="Rectangular Callout 4"/>
            <p:cNvSpPr/>
            <p:nvPr/>
          </p:nvSpPr>
          <p:spPr bwMode="auto">
            <a:xfrm>
              <a:off x="533400" y="3738623"/>
              <a:ext cx="1769962" cy="1896231"/>
            </a:xfrm>
            <a:prstGeom prst="wedgeRectCallout">
              <a:avLst>
                <a:gd name="adj1" fmla="val 131162"/>
                <a:gd name="adj2" fmla="val 8075"/>
              </a:avLst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1981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5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58892" y="3809575"/>
              <a:ext cx="1556520" cy="175432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Searching for human only mappings using taxonomy id 9606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05815" y="6244542"/>
            <a:ext cx="797952" cy="590308"/>
            <a:chOff x="6267587" y="1105735"/>
            <a:chExt cx="1975118" cy="1037249"/>
          </a:xfrm>
        </p:grpSpPr>
        <p:sp>
          <p:nvSpPr>
            <p:cNvPr id="14" name="Rounded Rectangle 13"/>
            <p:cNvSpPr/>
            <p:nvPr/>
          </p:nvSpPr>
          <p:spPr bwMode="auto">
            <a:xfrm>
              <a:off x="6267587" y="1105735"/>
              <a:ext cx="1975118" cy="1037249"/>
            </a:xfrm>
            <a:prstGeom prst="round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1981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5200">
                <a:solidFill>
                  <a:srgbClr val="000000"/>
                </a:solidFill>
                <a:ea typeface="ＭＳ Ｐゴシック" charset="0"/>
                <a:cs typeface="ＭＳ Ｐゴシック" charset="0"/>
              </a:endParaRPr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10" t="9698" r="7615" b="20566"/>
            <a:stretch/>
          </p:blipFill>
          <p:spPr>
            <a:xfrm>
              <a:off x="6330683" y="1174704"/>
              <a:ext cx="1848927" cy="9029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69219038"/>
      </p:ext>
    </p:extLst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533400" y="304800"/>
            <a:ext cx="8153400" cy="762000"/>
          </a:xfrm>
        </p:spPr>
        <p:txBody>
          <a:bodyPr/>
          <a:lstStyle/>
          <a:p>
            <a:r>
              <a:rPr lang="en-GB" sz="3600" b="1" dirty="0">
                <a:solidFill>
                  <a:schemeClr val="tx1"/>
                </a:solidFill>
                <a:latin typeface="+mj-lt"/>
                <a:cs typeface="EBI-Conceptual"/>
              </a:rPr>
              <a:t>Proteins API Coordinates Service</a:t>
            </a:r>
            <a:endParaRPr lang="en-GB" b="1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0" name="Content Placeholder 19">
            <a:extLst>
              <a:ext uri="{FF2B5EF4-FFF2-40B4-BE49-F238E27FC236}">
                <a16:creationId xmlns:a16="http://schemas.microsoft.com/office/drawing/2014/main" id="{ECDEE257-F0CE-434B-8DBF-491CF927EC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47237" y="954407"/>
            <a:ext cx="5069250" cy="4928438"/>
          </a:xfrm>
        </p:spPr>
      </p:pic>
      <p:sp>
        <p:nvSpPr>
          <p:cNvPr id="5" name="Rectangular Callout 4"/>
          <p:cNvSpPr/>
          <p:nvPr/>
        </p:nvSpPr>
        <p:spPr bwMode="auto">
          <a:xfrm>
            <a:off x="5719069" y="978006"/>
            <a:ext cx="2615878" cy="773576"/>
          </a:xfrm>
          <a:prstGeom prst="wedgeRectCallout">
            <a:avLst>
              <a:gd name="adj1" fmla="val -51806"/>
              <a:gd name="adj2" fmla="val 89846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981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Example JSON response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3878350" y="2579224"/>
            <a:ext cx="2551974" cy="717631"/>
            <a:chOff x="4207641" y="2801073"/>
            <a:chExt cx="2551974" cy="717631"/>
          </a:xfrm>
        </p:grpSpPr>
        <p:sp>
          <p:nvSpPr>
            <p:cNvPr id="7" name="Rectangular Callout 6"/>
            <p:cNvSpPr/>
            <p:nvPr/>
          </p:nvSpPr>
          <p:spPr bwMode="auto">
            <a:xfrm>
              <a:off x="4216561" y="2801073"/>
              <a:ext cx="2543054" cy="717631"/>
            </a:xfrm>
            <a:prstGeom prst="wedgeRectCallout">
              <a:avLst>
                <a:gd name="adj1" fmla="val -85179"/>
                <a:gd name="adj2" fmla="val 124123"/>
              </a:avLst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1981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5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207641" y="2805880"/>
              <a:ext cx="250567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Protein sequence range within exon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729759" y="3598472"/>
            <a:ext cx="2551974" cy="717631"/>
            <a:chOff x="4685112" y="3795649"/>
            <a:chExt cx="2551974" cy="717631"/>
          </a:xfrm>
        </p:grpSpPr>
        <p:sp>
          <p:nvSpPr>
            <p:cNvPr id="9" name="Rectangular Callout 8"/>
            <p:cNvSpPr/>
            <p:nvPr/>
          </p:nvSpPr>
          <p:spPr bwMode="auto">
            <a:xfrm>
              <a:off x="4694032" y="3795649"/>
              <a:ext cx="2543054" cy="717631"/>
            </a:xfrm>
            <a:prstGeom prst="wedgeRectCallout">
              <a:avLst>
                <a:gd name="adj1" fmla="val -118531"/>
                <a:gd name="adj2" fmla="val 113043"/>
              </a:avLst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1981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5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685112" y="3800456"/>
              <a:ext cx="250567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Genomic coordinates of exon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808589" y="5245469"/>
            <a:ext cx="2543054" cy="400110"/>
            <a:chOff x="4767815" y="5112554"/>
            <a:chExt cx="2543054" cy="400110"/>
          </a:xfrm>
        </p:grpSpPr>
        <p:sp>
          <p:nvSpPr>
            <p:cNvPr id="11" name="Rectangular Callout 10"/>
            <p:cNvSpPr/>
            <p:nvPr/>
          </p:nvSpPr>
          <p:spPr bwMode="auto">
            <a:xfrm>
              <a:off x="4767815" y="5143745"/>
              <a:ext cx="2543054" cy="368919"/>
            </a:xfrm>
            <a:prstGeom prst="wedgeRectCallout">
              <a:avLst>
                <a:gd name="adj1" fmla="val -114975"/>
                <a:gd name="adj2" fmla="val 71047"/>
              </a:avLst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1981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5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779528" y="5112554"/>
              <a:ext cx="250567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err="1"/>
                <a:t>Ensembl</a:t>
              </a:r>
              <a:r>
                <a:rPr lang="en-US" sz="2000" dirty="0"/>
                <a:t> exon id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405815" y="6244542"/>
            <a:ext cx="797952" cy="590308"/>
            <a:chOff x="6267587" y="1105735"/>
            <a:chExt cx="1975118" cy="1037249"/>
          </a:xfrm>
        </p:grpSpPr>
        <p:sp>
          <p:nvSpPr>
            <p:cNvPr id="17" name="Rounded Rectangle 16"/>
            <p:cNvSpPr/>
            <p:nvPr/>
          </p:nvSpPr>
          <p:spPr bwMode="auto">
            <a:xfrm>
              <a:off x="6267587" y="1105735"/>
              <a:ext cx="1975118" cy="1037249"/>
            </a:xfrm>
            <a:prstGeom prst="round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1981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5200">
                <a:solidFill>
                  <a:srgbClr val="000000"/>
                </a:solidFill>
                <a:ea typeface="ＭＳ Ｐゴシック" charset="0"/>
                <a:cs typeface="ＭＳ Ｐゴシック" charset="0"/>
              </a:endParaRPr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10" t="9698" r="7615" b="20566"/>
            <a:stretch/>
          </p:blipFill>
          <p:spPr>
            <a:xfrm>
              <a:off x="6330683" y="1174704"/>
              <a:ext cx="1848927" cy="9029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20941996"/>
      </p:ext>
    </p:extLst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533400" y="304800"/>
            <a:ext cx="8153400" cy="762000"/>
          </a:xfrm>
        </p:spPr>
        <p:txBody>
          <a:bodyPr/>
          <a:lstStyle/>
          <a:p>
            <a:r>
              <a:rPr lang="en-GB" sz="3600" b="1" dirty="0">
                <a:solidFill>
                  <a:schemeClr val="tx1"/>
                </a:solidFill>
                <a:latin typeface="+mj-lt"/>
                <a:cs typeface="EBI-Conceptual"/>
              </a:rPr>
              <a:t>Coordinates by Python Scripting</a:t>
            </a:r>
            <a:endParaRPr lang="en-GB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33400" y="1346521"/>
            <a:ext cx="8153400" cy="2276354"/>
          </a:xfrm>
        </p:spPr>
        <p:txBody>
          <a:bodyPr/>
          <a:lstStyle/>
          <a:p>
            <a:pPr marL="0" indent="0">
              <a:buClr>
                <a:schemeClr val="tx2">
                  <a:lumMod val="50000"/>
                </a:schemeClr>
              </a:buClr>
              <a:buNone/>
            </a:pPr>
            <a:r>
              <a:rPr lang="en-US" dirty="0">
                <a:latin typeface="+mn-lt"/>
              </a:rPr>
              <a:t>Illustrate the separate steps to get the same response and process the data using a Python script</a:t>
            </a:r>
          </a:p>
          <a:p>
            <a:pPr lvl="1">
              <a:buClr>
                <a:schemeClr val="tx2">
                  <a:lumMod val="50000"/>
                </a:schemeClr>
              </a:buClr>
            </a:pPr>
            <a:r>
              <a:rPr lang="en-US" dirty="0">
                <a:latin typeface="+mn-lt"/>
              </a:rPr>
              <a:t>Making a get request</a:t>
            </a:r>
          </a:p>
          <a:p>
            <a:pPr lvl="1">
              <a:buClr>
                <a:schemeClr val="tx2">
                  <a:lumMod val="50000"/>
                </a:schemeClr>
              </a:buClr>
            </a:pPr>
            <a:r>
              <a:rPr lang="en-US" dirty="0">
                <a:latin typeface="+mn-lt"/>
              </a:rPr>
              <a:t>Extract specific data elements from the JSON response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405815" y="6244542"/>
            <a:ext cx="797952" cy="590308"/>
            <a:chOff x="6267587" y="1105735"/>
            <a:chExt cx="1975118" cy="1037249"/>
          </a:xfrm>
        </p:grpSpPr>
        <p:sp>
          <p:nvSpPr>
            <p:cNvPr id="17" name="Rounded Rectangle 16"/>
            <p:cNvSpPr/>
            <p:nvPr/>
          </p:nvSpPr>
          <p:spPr bwMode="auto">
            <a:xfrm>
              <a:off x="6267587" y="1105735"/>
              <a:ext cx="1975118" cy="1037249"/>
            </a:xfrm>
            <a:prstGeom prst="round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1981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5200">
                <a:solidFill>
                  <a:srgbClr val="000000"/>
                </a:solidFill>
                <a:ea typeface="ＭＳ Ｐゴシック" charset="0"/>
                <a:cs typeface="ＭＳ Ｐゴシック" charset="0"/>
              </a:endParaRPr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10" t="9698" r="7615" b="20566"/>
            <a:stretch/>
          </p:blipFill>
          <p:spPr>
            <a:xfrm>
              <a:off x="6330683" y="1174704"/>
              <a:ext cx="1848927" cy="9029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0717807"/>
      </p:ext>
    </p:extLst>
  </p:cSld>
  <p:clrMapOvr>
    <a:masterClrMapping/>
  </p:clrMapOvr>
  <p:transition>
    <p:cut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879BD7E9-F547-FA49-8C64-0E6BF9F6E1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887895"/>
            <a:ext cx="8242852" cy="5128591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533400" y="304800"/>
            <a:ext cx="8153400" cy="762000"/>
          </a:xfrm>
        </p:spPr>
        <p:txBody>
          <a:bodyPr/>
          <a:lstStyle/>
          <a:p>
            <a:r>
              <a:rPr lang="en-GB" sz="3600" b="1" dirty="0">
                <a:solidFill>
                  <a:schemeClr val="tx1"/>
                </a:solidFill>
                <a:latin typeface="+mj-lt"/>
                <a:cs typeface="EBI-Conceptual"/>
              </a:rPr>
              <a:t>Coordinates by Python Scripting</a:t>
            </a:r>
            <a:endParaRPr lang="en-GB" b="1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5451676" y="1331840"/>
            <a:ext cx="3235124" cy="614064"/>
            <a:chOff x="5451676" y="1066800"/>
            <a:chExt cx="3235124" cy="614064"/>
          </a:xfrm>
          <a:solidFill>
            <a:schemeClr val="bg1"/>
          </a:solidFill>
        </p:grpSpPr>
        <p:sp>
          <p:nvSpPr>
            <p:cNvPr id="3" name="Rectangular Callout 2"/>
            <p:cNvSpPr/>
            <p:nvPr/>
          </p:nvSpPr>
          <p:spPr bwMode="auto">
            <a:xfrm>
              <a:off x="5451676" y="1066800"/>
              <a:ext cx="3235124" cy="614064"/>
            </a:xfrm>
            <a:prstGeom prst="wedgeRectCallout">
              <a:avLst>
                <a:gd name="adj1" fmla="val -142280"/>
                <a:gd name="adj2" fmla="val 195931"/>
              </a:avLst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1981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5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5525234" y="1116649"/>
              <a:ext cx="3105337" cy="430887"/>
            </a:xfrm>
            <a:prstGeom prst="rect">
              <a:avLst/>
            </a:prstGeom>
            <a:grp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200" dirty="0"/>
                <a:t>Main Script parameters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5278056" y="2221969"/>
            <a:ext cx="3507125" cy="830997"/>
            <a:chOff x="5278056" y="2221969"/>
            <a:chExt cx="3507125" cy="830997"/>
          </a:xfrm>
        </p:grpSpPr>
        <p:sp>
          <p:nvSpPr>
            <p:cNvPr id="7" name="Rectangular Callout 6"/>
            <p:cNvSpPr/>
            <p:nvPr/>
          </p:nvSpPr>
          <p:spPr bwMode="auto">
            <a:xfrm>
              <a:off x="5278056" y="2261721"/>
              <a:ext cx="3507125" cy="736622"/>
            </a:xfrm>
            <a:prstGeom prst="wedgeRectCallout">
              <a:avLst>
                <a:gd name="adj1" fmla="val -108859"/>
                <a:gd name="adj2" fmla="val 140679"/>
              </a:avLst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1981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5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5278057" y="2221969"/>
              <a:ext cx="350712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Execute the Get request with parameters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5451676" y="3291283"/>
            <a:ext cx="3235124" cy="830997"/>
            <a:chOff x="5451676" y="3350769"/>
            <a:chExt cx="3235124" cy="830997"/>
          </a:xfrm>
        </p:grpSpPr>
        <p:sp>
          <p:nvSpPr>
            <p:cNvPr id="10" name="Rectangular Callout 9"/>
            <p:cNvSpPr/>
            <p:nvPr/>
          </p:nvSpPr>
          <p:spPr bwMode="auto">
            <a:xfrm>
              <a:off x="5451676" y="3386423"/>
              <a:ext cx="3235124" cy="761997"/>
            </a:xfrm>
            <a:prstGeom prst="wedgeRectCallout">
              <a:avLst>
                <a:gd name="adj1" fmla="val -88535"/>
                <a:gd name="adj2" fmla="val 34645"/>
              </a:avLst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1981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5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451676" y="3350769"/>
              <a:ext cx="323512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Process results to get exon mapping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5460353" y="4166131"/>
            <a:ext cx="3226447" cy="1609418"/>
            <a:chOff x="5416951" y="1166359"/>
            <a:chExt cx="3235124" cy="1609418"/>
          </a:xfrm>
        </p:grpSpPr>
        <p:sp>
          <p:nvSpPr>
            <p:cNvPr id="14" name="Rectangular Callout 13"/>
            <p:cNvSpPr/>
            <p:nvPr/>
          </p:nvSpPr>
          <p:spPr bwMode="auto">
            <a:xfrm>
              <a:off x="5416951" y="1166359"/>
              <a:ext cx="3235124" cy="1569660"/>
            </a:xfrm>
            <a:prstGeom prst="wedgeRectCallout">
              <a:avLst>
                <a:gd name="adj1" fmla="val -126772"/>
                <a:gd name="adj2" fmla="val -13565"/>
              </a:avLst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1981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5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425628" y="1206117"/>
              <a:ext cx="3226447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Now repeat processing to get disulfide bond genome coordinates 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405815" y="6244542"/>
            <a:ext cx="797952" cy="590308"/>
            <a:chOff x="6267587" y="1105735"/>
            <a:chExt cx="1975118" cy="1037249"/>
          </a:xfrm>
        </p:grpSpPr>
        <p:sp>
          <p:nvSpPr>
            <p:cNvPr id="17" name="Rounded Rectangle 16"/>
            <p:cNvSpPr/>
            <p:nvPr/>
          </p:nvSpPr>
          <p:spPr bwMode="auto">
            <a:xfrm>
              <a:off x="6267587" y="1105735"/>
              <a:ext cx="1975118" cy="1037249"/>
            </a:xfrm>
            <a:prstGeom prst="round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1981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5200">
                <a:solidFill>
                  <a:srgbClr val="000000"/>
                </a:solidFill>
                <a:ea typeface="ＭＳ Ｐゴシック" charset="0"/>
                <a:cs typeface="ＭＳ Ｐゴシック" charset="0"/>
              </a:endParaRPr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10" t="9698" r="7615" b="20566"/>
            <a:stretch/>
          </p:blipFill>
          <p:spPr>
            <a:xfrm>
              <a:off x="6330683" y="1174704"/>
              <a:ext cx="1848927" cy="9029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4688409"/>
      </p:ext>
    </p:extLst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Content Placeholder 24">
            <a:extLst>
              <a:ext uri="{FF2B5EF4-FFF2-40B4-BE49-F238E27FC236}">
                <a16:creationId xmlns:a16="http://schemas.microsoft.com/office/drawing/2014/main" id="{A4174FED-B14F-E24D-A570-42FD4DA180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40962" y="924045"/>
            <a:ext cx="8180591" cy="4893659"/>
          </a:xfr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533400" y="304800"/>
            <a:ext cx="8153400" cy="762000"/>
          </a:xfrm>
        </p:spPr>
        <p:txBody>
          <a:bodyPr/>
          <a:lstStyle/>
          <a:p>
            <a:r>
              <a:rPr lang="en-GB" sz="3600" b="1" dirty="0">
                <a:solidFill>
                  <a:schemeClr val="tx1"/>
                </a:solidFill>
                <a:latin typeface="+mj-lt"/>
                <a:cs typeface="EBI-Conceptual"/>
              </a:rPr>
              <a:t>Coordinates by Python Scripting</a:t>
            </a:r>
            <a:endParaRPr lang="en-GB" b="1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4858529" y="931056"/>
            <a:ext cx="2473607" cy="461665"/>
            <a:chOff x="4250858" y="506985"/>
            <a:chExt cx="2473607" cy="461665"/>
          </a:xfrm>
        </p:grpSpPr>
        <p:sp>
          <p:nvSpPr>
            <p:cNvPr id="3" name="Rectangular Callout 2"/>
            <p:cNvSpPr/>
            <p:nvPr/>
          </p:nvSpPr>
          <p:spPr bwMode="auto">
            <a:xfrm>
              <a:off x="4250858" y="540417"/>
              <a:ext cx="2473607" cy="405235"/>
            </a:xfrm>
            <a:prstGeom prst="wedgeRectCallout">
              <a:avLst>
                <a:gd name="adj1" fmla="val -92399"/>
                <a:gd name="adj2" fmla="val 285342"/>
              </a:avLst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1981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5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4282844" y="506985"/>
              <a:ext cx="240963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Execute request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451676" y="1861069"/>
            <a:ext cx="3164649" cy="461665"/>
            <a:chOff x="4158946" y="1399404"/>
            <a:chExt cx="3164649" cy="461665"/>
          </a:xfrm>
        </p:grpSpPr>
        <p:sp>
          <p:nvSpPr>
            <p:cNvPr id="9" name="Rectangular Callout 8"/>
            <p:cNvSpPr/>
            <p:nvPr/>
          </p:nvSpPr>
          <p:spPr bwMode="auto">
            <a:xfrm>
              <a:off x="4158946" y="1401124"/>
              <a:ext cx="3067291" cy="415366"/>
            </a:xfrm>
            <a:prstGeom prst="wedgeRectCallout">
              <a:avLst>
                <a:gd name="adj1" fmla="val -99884"/>
                <a:gd name="adj2" fmla="val 89382"/>
              </a:avLst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1981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5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158946" y="1399404"/>
              <a:ext cx="31646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Check response code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451676" y="2420321"/>
            <a:ext cx="3164649" cy="754777"/>
            <a:chOff x="4264580" y="1473842"/>
            <a:chExt cx="3164649" cy="754777"/>
          </a:xfrm>
        </p:grpSpPr>
        <p:sp>
          <p:nvSpPr>
            <p:cNvPr id="12" name="Rectangular Callout 11"/>
            <p:cNvSpPr/>
            <p:nvPr/>
          </p:nvSpPr>
          <p:spPr bwMode="auto">
            <a:xfrm>
              <a:off x="4264580" y="1473842"/>
              <a:ext cx="3164649" cy="754777"/>
            </a:xfrm>
            <a:prstGeom prst="wedgeRectCallout">
              <a:avLst>
                <a:gd name="adj1" fmla="val -99399"/>
                <a:gd name="adj2" fmla="val -2293"/>
              </a:avLst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1981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5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313258" y="1510246"/>
              <a:ext cx="3067291" cy="70788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Convert text to JSON and add to data 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6585995" y="3553426"/>
            <a:ext cx="2291787" cy="1597308"/>
            <a:chOff x="5447578" y="900895"/>
            <a:chExt cx="2291787" cy="2123212"/>
          </a:xfrm>
        </p:grpSpPr>
        <p:sp>
          <p:nvSpPr>
            <p:cNvPr id="15" name="Rectangular Callout 14"/>
            <p:cNvSpPr/>
            <p:nvPr/>
          </p:nvSpPr>
          <p:spPr bwMode="auto">
            <a:xfrm>
              <a:off x="5447578" y="924044"/>
              <a:ext cx="2291787" cy="2100063"/>
            </a:xfrm>
            <a:prstGeom prst="wedgeRectCallout">
              <a:avLst>
                <a:gd name="adj1" fmla="val -136065"/>
                <a:gd name="adj2" fmla="val -46006"/>
              </a:avLst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1981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5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447579" y="900895"/>
              <a:ext cx="2210764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Check pagination and reformat request URL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3183038" y="5062571"/>
            <a:ext cx="3310359" cy="1223481"/>
            <a:chOff x="4363915" y="854594"/>
            <a:chExt cx="3310359" cy="1223481"/>
          </a:xfrm>
        </p:grpSpPr>
        <p:sp>
          <p:nvSpPr>
            <p:cNvPr id="18" name="Rectangular Callout 17"/>
            <p:cNvSpPr/>
            <p:nvPr/>
          </p:nvSpPr>
          <p:spPr bwMode="auto">
            <a:xfrm>
              <a:off x="4363916" y="854594"/>
              <a:ext cx="3310358" cy="1129885"/>
            </a:xfrm>
            <a:prstGeom prst="wedgeRectCallout">
              <a:avLst>
                <a:gd name="adj1" fmla="val -67043"/>
                <a:gd name="adj2" fmla="val -16725"/>
              </a:avLst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1981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5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363915" y="877746"/>
              <a:ext cx="331035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Close request and return data in JSON format</a:t>
              </a: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405815" y="6244542"/>
            <a:ext cx="797952" cy="590308"/>
            <a:chOff x="6267587" y="1105735"/>
            <a:chExt cx="1975118" cy="1037249"/>
          </a:xfrm>
        </p:grpSpPr>
        <p:sp>
          <p:nvSpPr>
            <p:cNvPr id="21" name="Rounded Rectangle 20"/>
            <p:cNvSpPr/>
            <p:nvPr/>
          </p:nvSpPr>
          <p:spPr bwMode="auto">
            <a:xfrm>
              <a:off x="6267587" y="1105735"/>
              <a:ext cx="1975118" cy="1037249"/>
            </a:xfrm>
            <a:prstGeom prst="round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1981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5200">
                <a:solidFill>
                  <a:srgbClr val="000000"/>
                </a:solidFill>
                <a:ea typeface="ＭＳ Ｐゴシック" charset="0"/>
                <a:cs typeface="ＭＳ Ｐゴシック" charset="0"/>
              </a:endParaRPr>
            </a:p>
          </p:txBody>
        </p:sp>
        <p:pic>
          <p:nvPicPr>
            <p:cNvPr id="22" name="Picture 21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10" t="9698" r="7615" b="20566"/>
            <a:stretch/>
          </p:blipFill>
          <p:spPr>
            <a:xfrm>
              <a:off x="6330683" y="1174704"/>
              <a:ext cx="1848927" cy="9029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43360608"/>
      </p:ext>
    </p:extLst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A1D04D92-0913-B445-A18B-8B2C5F4049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887895"/>
            <a:ext cx="8242852" cy="5128591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533400" y="304800"/>
            <a:ext cx="8153400" cy="762000"/>
          </a:xfrm>
        </p:spPr>
        <p:txBody>
          <a:bodyPr/>
          <a:lstStyle/>
          <a:p>
            <a:r>
              <a:rPr lang="en-GB" sz="3600" b="1" dirty="0">
                <a:solidFill>
                  <a:schemeClr val="tx1"/>
                </a:solidFill>
                <a:latin typeface="+mj-lt"/>
                <a:cs typeface="EBI-Conceptual"/>
              </a:rPr>
              <a:t>Coordinates by Python Scripting</a:t>
            </a:r>
            <a:endParaRPr lang="en-GB" b="1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5531188" y="3450307"/>
            <a:ext cx="3235124" cy="830997"/>
            <a:chOff x="5451676" y="2900193"/>
            <a:chExt cx="3235124" cy="830997"/>
          </a:xfrm>
          <a:solidFill>
            <a:schemeClr val="bg1"/>
          </a:solidFill>
        </p:grpSpPr>
        <p:sp>
          <p:nvSpPr>
            <p:cNvPr id="10" name="Rectangular Callout 9"/>
            <p:cNvSpPr/>
            <p:nvPr/>
          </p:nvSpPr>
          <p:spPr bwMode="auto">
            <a:xfrm>
              <a:off x="5451676" y="2900193"/>
              <a:ext cx="3235124" cy="824163"/>
            </a:xfrm>
            <a:prstGeom prst="wedgeRectCallout">
              <a:avLst>
                <a:gd name="adj1" fmla="val -90993"/>
                <a:gd name="adj2" fmla="val 13775"/>
              </a:avLst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1981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5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451676" y="2900193"/>
              <a:ext cx="3235124" cy="83099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dirty="0"/>
                <a:t>Process results to get exon mapping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405815" y="6244542"/>
            <a:ext cx="797952" cy="590308"/>
            <a:chOff x="6267587" y="1105735"/>
            <a:chExt cx="1975118" cy="1037249"/>
          </a:xfrm>
        </p:grpSpPr>
        <p:sp>
          <p:nvSpPr>
            <p:cNvPr id="17" name="Rounded Rectangle 16"/>
            <p:cNvSpPr/>
            <p:nvPr/>
          </p:nvSpPr>
          <p:spPr bwMode="auto">
            <a:xfrm>
              <a:off x="6267587" y="1105735"/>
              <a:ext cx="1975118" cy="1037249"/>
            </a:xfrm>
            <a:prstGeom prst="round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1981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5200">
                <a:solidFill>
                  <a:srgbClr val="000000"/>
                </a:solidFill>
                <a:ea typeface="ＭＳ Ｐゴシック" charset="0"/>
                <a:cs typeface="ＭＳ Ｐゴシック" charset="0"/>
              </a:endParaRPr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10" t="9698" r="7615" b="20566"/>
            <a:stretch/>
          </p:blipFill>
          <p:spPr>
            <a:xfrm>
              <a:off x="6330683" y="1174704"/>
              <a:ext cx="1848927" cy="9029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99021216"/>
      </p:ext>
    </p:extLst>
  </p:cSld>
  <p:clrMapOvr>
    <a:masterClrMapping/>
  </p:clrMapOvr>
  <p:transition>
    <p:cut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Contents</a:t>
            </a:r>
          </a:p>
        </p:txBody>
      </p:sp>
      <p:sp>
        <p:nvSpPr>
          <p:cNvPr id="12290" name="Content Placeholder 4"/>
          <p:cNvSpPr>
            <a:spLocks noGrp="1"/>
          </p:cNvSpPr>
          <p:nvPr>
            <p:ph idx="1"/>
          </p:nvPr>
        </p:nvSpPr>
        <p:spPr>
          <a:xfrm>
            <a:off x="533400" y="1219199"/>
            <a:ext cx="8153400" cy="4791075"/>
          </a:xfrm>
        </p:spPr>
        <p:txBody>
          <a:bodyPr/>
          <a:lstStyle/>
          <a:p>
            <a:pPr>
              <a:buClr>
                <a:schemeClr val="tx1"/>
              </a:buClr>
            </a:pPr>
            <a:r>
              <a:rPr lang="en-US" dirty="0">
                <a:latin typeface="Arial" charset="0"/>
                <a:ea typeface="Arial" charset="0"/>
                <a:cs typeface="Arial" charset="0"/>
              </a:rPr>
              <a:t>Part I: Introduction/Refresher</a:t>
            </a:r>
          </a:p>
          <a:p>
            <a:pPr lvl="1">
              <a:buClr>
                <a:schemeClr val="tx1"/>
              </a:buClr>
            </a:pPr>
            <a:r>
              <a:rPr lang="en-US" dirty="0">
                <a:latin typeface="Arial" charset="0"/>
                <a:ea typeface="Arial" charset="0"/>
                <a:cs typeface="Arial" charset="0"/>
              </a:rPr>
              <a:t>What is the UniProt Proteins API?</a:t>
            </a:r>
          </a:p>
          <a:p>
            <a:pPr lvl="1">
              <a:buClr>
                <a:schemeClr val="tx1"/>
              </a:buClr>
            </a:pPr>
            <a:r>
              <a:rPr lang="en-US" dirty="0">
                <a:latin typeface="Arial" charset="0"/>
                <a:ea typeface="Arial" charset="0"/>
                <a:cs typeface="Arial" charset="0"/>
              </a:rPr>
              <a:t>Where to find it?</a:t>
            </a:r>
          </a:p>
          <a:p>
            <a:pPr>
              <a:buClr>
                <a:schemeClr val="tx1"/>
              </a:buClr>
            </a:pPr>
            <a:r>
              <a:rPr lang="en-US" dirty="0">
                <a:latin typeface="Arial" charset="0"/>
                <a:ea typeface="Arial" charset="0"/>
                <a:cs typeface="Arial" charset="0"/>
              </a:rPr>
              <a:t>Part II: Using the Proteins API services for complex questions</a:t>
            </a:r>
          </a:p>
          <a:p>
            <a:pPr marL="812800" lvl="1" indent="-457200">
              <a:buClr>
                <a:schemeClr val="tx1"/>
              </a:buClr>
              <a:buFont typeface="+mj-lt"/>
              <a:buAutoNum type="arabicPeriod"/>
            </a:pPr>
            <a:r>
              <a:rPr lang="en-US" dirty="0">
                <a:latin typeface="Arial" charset="0"/>
                <a:ea typeface="Arial" charset="0"/>
                <a:cs typeface="Arial" charset="0"/>
              </a:rPr>
              <a:t>From protein features to genomic coordinates</a:t>
            </a:r>
          </a:p>
          <a:p>
            <a:pPr marL="812800" lvl="1" indent="-457200">
              <a:buClr>
                <a:schemeClr val="tx1"/>
              </a:buClr>
              <a:buFont typeface="+mj-lt"/>
              <a:buAutoNum type="arabicPeriod"/>
            </a:pPr>
            <a:r>
              <a:rPr lang="en-US" dirty="0">
                <a:latin typeface="Arial" charset="0"/>
                <a:ea typeface="Arial" charset="0"/>
                <a:cs typeface="Arial" charset="0"/>
              </a:rPr>
              <a:t>Putting it all together with scripts</a:t>
            </a:r>
          </a:p>
          <a:p>
            <a:pPr marL="0" indent="0">
              <a:buNone/>
            </a:pPr>
            <a:endParaRPr lang="en-US" dirty="0">
              <a:latin typeface="HelveticaNeueLT Pro 45 Lt" charset="0"/>
            </a:endParaRPr>
          </a:p>
          <a:p>
            <a:pPr marL="0" indent="0">
              <a:buNone/>
            </a:pPr>
            <a:endParaRPr lang="en-US" dirty="0">
              <a:latin typeface="HelveticaNeueLT Pro 45 Lt" charset="0"/>
            </a:endParaRPr>
          </a:p>
          <a:p>
            <a:pPr marL="0" indent="0">
              <a:buNone/>
            </a:pPr>
            <a:endParaRPr lang="en-US" sz="1800" dirty="0">
              <a:latin typeface="HelveticaNeueLT Pro 45 Lt" charset="0"/>
            </a:endParaRPr>
          </a:p>
          <a:p>
            <a:endParaRPr lang="en-US" dirty="0">
              <a:latin typeface="HelveticaNeueLT Pro 45 Lt" charset="0"/>
            </a:endParaRPr>
          </a:p>
          <a:p>
            <a:endParaRPr lang="en-US" dirty="0">
              <a:latin typeface="HelveticaNeueLT Pro 45 Lt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405815" y="6244542"/>
            <a:ext cx="797952" cy="590308"/>
            <a:chOff x="6267587" y="1105735"/>
            <a:chExt cx="1975118" cy="1037249"/>
          </a:xfrm>
        </p:grpSpPr>
        <p:sp>
          <p:nvSpPr>
            <p:cNvPr id="5" name="Rounded Rectangle 4"/>
            <p:cNvSpPr/>
            <p:nvPr/>
          </p:nvSpPr>
          <p:spPr bwMode="auto">
            <a:xfrm>
              <a:off x="6267587" y="1105735"/>
              <a:ext cx="1975118" cy="1037249"/>
            </a:xfrm>
            <a:prstGeom prst="round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1981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5200">
                <a:solidFill>
                  <a:srgbClr val="000000"/>
                </a:solidFill>
                <a:ea typeface="ＭＳ Ｐゴシック" charset="0"/>
                <a:cs typeface="ＭＳ Ｐゴシック" charset="0"/>
              </a:endParaRPr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10" t="9698" r="7615" b="20566"/>
            <a:stretch/>
          </p:blipFill>
          <p:spPr>
            <a:xfrm>
              <a:off x="6330683" y="1174704"/>
              <a:ext cx="1848927" cy="9029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24478496"/>
      </p:ext>
    </p:extLst>
  </p:cSld>
  <p:clrMapOvr>
    <a:masterClrMapping/>
  </p:clrMapOvr>
  <p:transition>
    <p:cut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9D26E92B-C884-3849-BBC3-C3FF109922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105" y="907086"/>
            <a:ext cx="8610600" cy="5143800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533400" y="304800"/>
            <a:ext cx="8153400" cy="762000"/>
          </a:xfrm>
        </p:spPr>
        <p:txBody>
          <a:bodyPr/>
          <a:lstStyle/>
          <a:p>
            <a:r>
              <a:rPr lang="en-GB" sz="3600" b="1" dirty="0">
                <a:solidFill>
                  <a:schemeClr val="tx1"/>
                </a:solidFill>
                <a:latin typeface="+mj-lt"/>
                <a:cs typeface="EBI-Conceptual"/>
              </a:rPr>
              <a:t>Coordinates by Python Scripting</a:t>
            </a:r>
            <a:endParaRPr lang="en-GB" b="1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3402956" y="1020198"/>
            <a:ext cx="4435855" cy="415063"/>
            <a:chOff x="3402956" y="1020198"/>
            <a:chExt cx="4435855" cy="415063"/>
          </a:xfrm>
        </p:grpSpPr>
        <p:sp>
          <p:nvSpPr>
            <p:cNvPr id="3" name="Rectangular Callout 2"/>
            <p:cNvSpPr/>
            <p:nvPr/>
          </p:nvSpPr>
          <p:spPr bwMode="auto">
            <a:xfrm>
              <a:off x="3402956" y="1066800"/>
              <a:ext cx="4352081" cy="368461"/>
            </a:xfrm>
            <a:prstGeom prst="wedgeRectCallout">
              <a:avLst>
                <a:gd name="adj1" fmla="val -56395"/>
                <a:gd name="adj2" fmla="val 125828"/>
              </a:avLst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1981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5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452674" y="1020198"/>
              <a:ext cx="438613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Loop though every row in JSON data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636870" y="1516283"/>
            <a:ext cx="3049929" cy="1015663"/>
            <a:chOff x="5636870" y="1516283"/>
            <a:chExt cx="3049929" cy="1015663"/>
          </a:xfrm>
        </p:grpSpPr>
        <p:sp>
          <p:nvSpPr>
            <p:cNvPr id="4" name="Rectangular Callout 3"/>
            <p:cNvSpPr/>
            <p:nvPr/>
          </p:nvSpPr>
          <p:spPr bwMode="auto">
            <a:xfrm>
              <a:off x="5636870" y="1516283"/>
              <a:ext cx="3049929" cy="972273"/>
            </a:xfrm>
            <a:prstGeom prst="wedgeRectCallout">
              <a:avLst>
                <a:gd name="adj1" fmla="val -62140"/>
                <a:gd name="adj2" fmla="val 73146"/>
              </a:avLst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1981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5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645742" y="1516283"/>
              <a:ext cx="2954248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Simple model makes it easy to parse specific data values 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6094066" y="2812617"/>
            <a:ext cx="2572476" cy="1365843"/>
            <a:chOff x="6094066" y="2461126"/>
            <a:chExt cx="2572476" cy="1807581"/>
          </a:xfrm>
        </p:grpSpPr>
        <p:sp>
          <p:nvSpPr>
            <p:cNvPr id="5" name="Rectangular Callout 4"/>
            <p:cNvSpPr/>
            <p:nvPr/>
          </p:nvSpPr>
          <p:spPr bwMode="auto">
            <a:xfrm>
              <a:off x="6094066" y="2461126"/>
              <a:ext cx="2572476" cy="1807581"/>
            </a:xfrm>
            <a:prstGeom prst="wedgeRectCallout">
              <a:avLst>
                <a:gd name="adj1" fmla="val -71787"/>
                <a:gd name="adj2" fmla="val 19687"/>
              </a:avLst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1981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5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094066" y="2545448"/>
              <a:ext cx="2529071" cy="13234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Multiple levels in the data model can be navigated to get specific data values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4360761" y="4546921"/>
            <a:ext cx="4326038" cy="1503965"/>
            <a:chOff x="4360761" y="4546921"/>
            <a:chExt cx="4326038" cy="1503965"/>
          </a:xfrm>
        </p:grpSpPr>
        <p:sp>
          <p:nvSpPr>
            <p:cNvPr id="7" name="Rectangular Callout 6"/>
            <p:cNvSpPr/>
            <p:nvPr/>
          </p:nvSpPr>
          <p:spPr bwMode="auto">
            <a:xfrm>
              <a:off x="4360761" y="4546921"/>
              <a:ext cx="4326038" cy="1503965"/>
            </a:xfrm>
            <a:prstGeom prst="wedgeRectCallout">
              <a:avLst>
                <a:gd name="adj1" fmla="val -61651"/>
                <a:gd name="adj2" fmla="val -54258"/>
              </a:avLst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1981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5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384101" y="4614190"/>
              <a:ext cx="4302698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Data model provides all the data required to make a complete mapping, including the exons that make up the transcript.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405815" y="6244542"/>
            <a:ext cx="797952" cy="590308"/>
            <a:chOff x="6267587" y="1105735"/>
            <a:chExt cx="1975118" cy="1037249"/>
          </a:xfrm>
        </p:grpSpPr>
        <p:sp>
          <p:nvSpPr>
            <p:cNvPr id="17" name="Rounded Rectangle 16"/>
            <p:cNvSpPr/>
            <p:nvPr/>
          </p:nvSpPr>
          <p:spPr bwMode="auto">
            <a:xfrm>
              <a:off x="6267587" y="1105735"/>
              <a:ext cx="1975118" cy="1037249"/>
            </a:xfrm>
            <a:prstGeom prst="round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1981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5200">
                <a:solidFill>
                  <a:srgbClr val="000000"/>
                </a:solidFill>
                <a:ea typeface="ＭＳ Ｐゴシック" charset="0"/>
                <a:cs typeface="ＭＳ Ｐゴシック" charset="0"/>
              </a:endParaRPr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10" t="9698" r="7615" b="20566"/>
            <a:stretch/>
          </p:blipFill>
          <p:spPr>
            <a:xfrm>
              <a:off x="6330683" y="1174704"/>
              <a:ext cx="1848927" cy="9029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11826556"/>
      </p:ext>
    </p:extLst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31306" y="291065"/>
            <a:ext cx="8706677" cy="762000"/>
          </a:xfrm>
        </p:spPr>
        <p:txBody>
          <a:bodyPr/>
          <a:lstStyle/>
          <a:p>
            <a:r>
              <a:rPr lang="en-GB" b="1" dirty="0">
                <a:solidFill>
                  <a:schemeClr val="tx1"/>
                </a:solidFill>
                <a:latin typeface="+mj-lt"/>
                <a:cs typeface="EBI-Conceptual"/>
              </a:rPr>
              <a:t>Coordinates by Python Scripting Output</a:t>
            </a:r>
            <a:endParaRPr lang="en-GB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33400" y="1715946"/>
            <a:ext cx="8153400" cy="1431403"/>
          </a:xfrm>
        </p:spPr>
        <p:txBody>
          <a:bodyPr/>
          <a:lstStyle/>
          <a:p>
            <a:pPr marL="0" indent="0">
              <a:buNone/>
            </a:pPr>
            <a:r>
              <a:rPr lang="en-GB" sz="1200" dirty="0">
                <a:latin typeface="Courier" pitchFamily="2" charset="0"/>
              </a:rPr>
              <a:t>['P21802', 'FGFR2', 9606, 'ENSG00000066468', 'ENST00000358487', 'ENSP00000351276', '10', 121479860, 121593817, '-', 17, 'ENSE00003567716', 121593709, 121593817, 1, 37]</a:t>
            </a:r>
          </a:p>
          <a:p>
            <a:pPr marL="0" indent="0">
              <a:buNone/>
            </a:pPr>
            <a:r>
              <a:rPr lang="en-GB" sz="1200" dirty="0">
                <a:latin typeface="Courier" pitchFamily="2" charset="0"/>
              </a:rPr>
              <a:t>['P21802', 'FGFR2', 9606, 'ENSG00000066468', 'ENST00000358487', 'ENSP00000351276', '10', 121479860, 121593817, '-', 17, 'ENSE00003488412', 121565438, 121565704, 37, 126]</a:t>
            </a:r>
          </a:p>
          <a:p>
            <a:pPr marL="0" indent="0">
              <a:buNone/>
            </a:pPr>
            <a:r>
              <a:rPr lang="en-GB" sz="1200" dirty="0">
                <a:latin typeface="Courier" pitchFamily="2" charset="0"/>
              </a:rPr>
              <a:t>['P21802', 'FGFR2', 9606, 'ENSG00000066468', 'ENST00000358487', 'ENSP00000351276', '10', 121479860, 121593817, '-', 17, 'ENSE00003637083', 121564502, 121564579, 126, 152]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440802" y="3842796"/>
            <a:ext cx="81534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latin typeface="Courier" pitchFamily="2" charset="0"/>
              </a:rPr>
              <a:t>['P21802', 'FGFR2', 9606, 'ENSG00000066468', 'ENST00000358487', 'ENSP00000351276', '10', 121479860, 121593817, '-', '</a:t>
            </a:r>
            <a:r>
              <a:rPr lang="en-GB" sz="1200" dirty="0" err="1">
                <a:latin typeface="Courier" pitchFamily="2" charset="0"/>
              </a:rPr>
              <a:t>disulfide</a:t>
            </a:r>
            <a:r>
              <a:rPr lang="en-GB" sz="1200" dirty="0">
                <a:latin typeface="Courier" pitchFamily="2" charset="0"/>
              </a:rPr>
              <a:t> bond', 'feature #1', 121538647, 121551379, 179, 231, ['PROSITE-</a:t>
            </a:r>
            <a:r>
              <a:rPr lang="en-GB" sz="1200" dirty="0" err="1">
                <a:latin typeface="Courier" pitchFamily="2" charset="0"/>
              </a:rPr>
              <a:t>ProRule</a:t>
            </a:r>
            <a:r>
              <a:rPr lang="en-GB" sz="1200" dirty="0">
                <a:latin typeface="Courier" pitchFamily="2" charset="0"/>
              </a:rPr>
              <a:t> PRU00114 ECO:0000255', 'PubMed 16384934 ECO:0000269’]]</a:t>
            </a:r>
          </a:p>
          <a:p>
            <a:endParaRPr lang="en-GB" sz="1200" dirty="0">
              <a:latin typeface="Courier" pitchFamily="2" charset="0"/>
            </a:endParaRPr>
          </a:p>
          <a:p>
            <a:r>
              <a:rPr lang="en-GB" sz="1200" dirty="0">
                <a:latin typeface="Courier" pitchFamily="2" charset="0"/>
              </a:rPr>
              <a:t>['P21802', 'FGFR2', 9606, 'ENSG00000066468', 'ENST00000358487', 'ENSP00000351276', '10', 121479860, 121593817, '-', '</a:t>
            </a:r>
            <a:r>
              <a:rPr lang="en-GB" sz="1200" dirty="0" err="1">
                <a:latin typeface="Courier" pitchFamily="2" charset="0"/>
              </a:rPr>
              <a:t>disulfide</a:t>
            </a:r>
            <a:r>
              <a:rPr lang="en-GB" sz="1200" dirty="0">
                <a:latin typeface="Courier" pitchFamily="2" charset="0"/>
              </a:rPr>
              <a:t> bond', 'feature #2', 121565493, 121565630, 62, 107, ['PROSITE-</a:t>
            </a:r>
            <a:r>
              <a:rPr lang="en-GB" sz="1200" dirty="0" err="1">
                <a:latin typeface="Courier" pitchFamily="2" charset="0"/>
              </a:rPr>
              <a:t>ProRule</a:t>
            </a:r>
            <a:r>
              <a:rPr lang="en-GB" sz="1200" dirty="0">
                <a:latin typeface="Courier" pitchFamily="2" charset="0"/>
              </a:rPr>
              <a:t> PRU00114 ECO:0000255’]]</a:t>
            </a:r>
          </a:p>
          <a:p>
            <a:endParaRPr lang="en-GB" sz="1200" dirty="0">
              <a:latin typeface="Courier" pitchFamily="2" charset="0"/>
            </a:endParaRPr>
          </a:p>
          <a:p>
            <a:r>
              <a:rPr lang="en-GB" sz="1200" dirty="0">
                <a:latin typeface="Courier" pitchFamily="2" charset="0"/>
              </a:rPr>
              <a:t>['P21802', 'FGFR2', 9606, 'ENSG00000066468', 'ENST00000358487', 'ENSP00000351276', '10', 121479860, 121593817, '-', '</a:t>
            </a:r>
            <a:r>
              <a:rPr lang="en-GB" sz="1200" dirty="0" err="1">
                <a:latin typeface="Courier" pitchFamily="2" charset="0"/>
              </a:rPr>
              <a:t>disulfide</a:t>
            </a:r>
            <a:r>
              <a:rPr lang="en-GB" sz="1200" dirty="0">
                <a:latin typeface="Courier" pitchFamily="2" charset="0"/>
              </a:rPr>
              <a:t> bond', 'feature #3', 121517377, 121520086, 278, 342, ['PROSITE-</a:t>
            </a:r>
            <a:r>
              <a:rPr lang="en-GB" sz="1200" dirty="0" err="1">
                <a:latin typeface="Courier" pitchFamily="2" charset="0"/>
              </a:rPr>
              <a:t>ProRule</a:t>
            </a:r>
            <a:r>
              <a:rPr lang="en-GB" sz="1200" dirty="0">
                <a:latin typeface="Courier" pitchFamily="2" charset="0"/>
              </a:rPr>
              <a:t> PRU00114 ECO:0000255', 'PubMed 16384934 ECO:0000269']]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05815" y="1137390"/>
            <a:ext cx="33794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Exon Mapping results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05815" y="3301453"/>
            <a:ext cx="54136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Feature annotation mapping results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405815" y="6244542"/>
            <a:ext cx="797952" cy="590308"/>
            <a:chOff x="6267587" y="1105735"/>
            <a:chExt cx="1975118" cy="1037249"/>
          </a:xfrm>
        </p:grpSpPr>
        <p:sp>
          <p:nvSpPr>
            <p:cNvPr id="8" name="Rounded Rectangle 7"/>
            <p:cNvSpPr/>
            <p:nvPr/>
          </p:nvSpPr>
          <p:spPr bwMode="auto">
            <a:xfrm>
              <a:off x="6267587" y="1105735"/>
              <a:ext cx="1975118" cy="1037249"/>
            </a:xfrm>
            <a:prstGeom prst="round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1981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5200">
                <a:solidFill>
                  <a:srgbClr val="000000"/>
                </a:solidFill>
                <a:ea typeface="ＭＳ Ｐゴシック" charset="0"/>
                <a:cs typeface="ＭＳ Ｐゴシック" charset="0"/>
              </a:endParaRPr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10" t="9698" r="7615" b="20566"/>
            <a:stretch/>
          </p:blipFill>
          <p:spPr>
            <a:xfrm>
              <a:off x="6330683" y="1174704"/>
              <a:ext cx="1848927" cy="9029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89873104"/>
      </p:ext>
    </p:extLst>
  </p:cSld>
  <p:clrMapOvr>
    <a:masterClrMapping/>
  </p:clrMapOvr>
  <p:transition>
    <p:cut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2FEA5-C6D3-EB4D-8AFB-5EB00B2DC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558A5A-D68E-204C-99AF-AD71EE8309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5400" b="1" dirty="0">
                <a:latin typeface="+mj-lt"/>
              </a:rPr>
              <a:t>Thank You</a:t>
            </a:r>
          </a:p>
          <a:p>
            <a:pPr marL="0" indent="0" algn="ctr">
              <a:buNone/>
            </a:pPr>
            <a:r>
              <a:rPr lang="en-US" sz="5400" b="1" dirty="0">
                <a:latin typeface="+mj-lt"/>
              </a:rPr>
              <a:t>And</a:t>
            </a:r>
          </a:p>
          <a:p>
            <a:pPr marL="0" indent="0" algn="ctr">
              <a:buNone/>
            </a:pPr>
            <a:r>
              <a:rPr lang="en-US" sz="5400" b="1" dirty="0">
                <a:latin typeface="+mj-lt"/>
              </a:rPr>
              <a:t>Any Question</a:t>
            </a:r>
          </a:p>
        </p:txBody>
      </p:sp>
    </p:spTree>
    <p:extLst>
      <p:ext uri="{BB962C8B-B14F-4D97-AF65-F5344CB8AC3E}">
        <p14:creationId xmlns:p14="http://schemas.microsoft.com/office/powerpoint/2010/main" val="3833442330"/>
      </p:ext>
    </p:extLst>
  </p:cSld>
  <p:clrMapOvr>
    <a:masterClrMapping/>
  </p:clrMapOvr>
  <p:transition>
    <p:cut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533400" y="304800"/>
            <a:ext cx="8153400" cy="762000"/>
          </a:xfrm>
        </p:spPr>
        <p:txBody>
          <a:bodyPr/>
          <a:lstStyle/>
          <a:p>
            <a:r>
              <a:rPr lang="en-GB" sz="3600" dirty="0">
                <a:solidFill>
                  <a:schemeClr val="tx2">
                    <a:lumMod val="75000"/>
                  </a:schemeClr>
                </a:solidFill>
                <a:latin typeface="+mj-lt"/>
                <a:cs typeface="EBI-Conceptual"/>
              </a:rPr>
              <a:t>Coordinates by Python Scripting</a:t>
            </a:r>
            <a:endParaRPr lang="en-GB" dirty="0">
              <a:solidFill>
                <a:schemeClr val="tx2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33400" y="1612740"/>
            <a:ext cx="7360534" cy="2635170"/>
          </a:xfrm>
        </p:spPr>
        <p:txBody>
          <a:bodyPr/>
          <a:lstStyle/>
          <a:p>
            <a:pPr marL="0" indent="0">
              <a:buNone/>
            </a:pPr>
            <a:r>
              <a:rPr lang="en-US" sz="1400" dirty="0" err="1">
                <a:latin typeface="Courier New" charset="0"/>
                <a:ea typeface="Courier New" charset="0"/>
                <a:cs typeface="Courier New" charset="0"/>
              </a:rPr>
              <a:t>def</a:t>
            </a:r>
            <a:r>
              <a:rPr lang="en-US" sz="1400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400" dirty="0" err="1">
                <a:latin typeface="Courier New" charset="0"/>
                <a:ea typeface="Courier New" charset="0"/>
                <a:cs typeface="Courier New" charset="0"/>
              </a:rPr>
              <a:t>processExon</a:t>
            </a:r>
            <a:r>
              <a:rPr lang="en-US" sz="1400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sz="1400" dirty="0" err="1">
                <a:latin typeface="Courier New" charset="0"/>
                <a:ea typeface="Courier New" charset="0"/>
                <a:cs typeface="Courier New" charset="0"/>
              </a:rPr>
              <a:t>self,exon</a:t>
            </a:r>
            <a:r>
              <a:rPr lang="en-US" sz="1400" dirty="0">
                <a:latin typeface="Courier New" charset="0"/>
                <a:ea typeface="Courier New" charset="0"/>
                <a:cs typeface="Courier New" charset="0"/>
              </a:rPr>
              <a:t>):</a:t>
            </a:r>
          </a:p>
          <a:p>
            <a:pPr marL="0" indent="0">
              <a:buNone/>
            </a:pPr>
            <a:r>
              <a:rPr lang="en-US" sz="1400" dirty="0">
                <a:latin typeface="Courier New" charset="0"/>
                <a:ea typeface="Courier New" charset="0"/>
                <a:cs typeface="Courier New" charset="0"/>
              </a:rPr>
              <a:t>    </a:t>
            </a:r>
            <a:r>
              <a:rPr lang="en-US" sz="1400" dirty="0" err="1">
                <a:latin typeface="Courier New" charset="0"/>
                <a:ea typeface="Courier New" charset="0"/>
                <a:cs typeface="Courier New" charset="0"/>
              </a:rPr>
              <a:t>exonDat</a:t>
            </a:r>
            <a:r>
              <a:rPr lang="en-US" sz="1400" dirty="0">
                <a:latin typeface="Courier New" charset="0"/>
                <a:ea typeface="Courier New" charset="0"/>
                <a:cs typeface="Courier New" charset="0"/>
              </a:rPr>
              <a:t> = []</a:t>
            </a:r>
          </a:p>
          <a:p>
            <a:pPr marL="0" indent="0">
              <a:buNone/>
            </a:pPr>
            <a:r>
              <a:rPr lang="en-US" sz="1400" dirty="0">
                <a:latin typeface="Courier New" charset="0"/>
                <a:ea typeface="Courier New" charset="0"/>
                <a:cs typeface="Courier New" charset="0"/>
              </a:rPr>
              <a:t>    </a:t>
            </a:r>
            <a:r>
              <a:rPr lang="en-US" sz="1400" dirty="0" err="1">
                <a:latin typeface="Courier New" charset="0"/>
                <a:ea typeface="Courier New" charset="0"/>
                <a:cs typeface="Courier New" charset="0"/>
              </a:rPr>
              <a:t>exonDat.append</a:t>
            </a:r>
            <a:r>
              <a:rPr lang="en-US" sz="1400" dirty="0">
                <a:latin typeface="Courier New" charset="0"/>
                <a:ea typeface="Courier New" charset="0"/>
                <a:cs typeface="Courier New" charset="0"/>
              </a:rPr>
              <a:t>(exon["id"])</a:t>
            </a:r>
          </a:p>
          <a:p>
            <a:pPr marL="0" indent="0">
              <a:buNone/>
            </a:pPr>
            <a:r>
              <a:rPr lang="en-US" sz="1400" dirty="0">
                <a:latin typeface="Courier New" charset="0"/>
                <a:ea typeface="Courier New" charset="0"/>
                <a:cs typeface="Courier New" charset="0"/>
              </a:rPr>
              <a:t>    </a:t>
            </a:r>
            <a:r>
              <a:rPr lang="en-US" sz="1400" dirty="0" err="1">
                <a:latin typeface="Courier New" charset="0"/>
                <a:ea typeface="Courier New" charset="0"/>
                <a:cs typeface="Courier New" charset="0"/>
              </a:rPr>
              <a:t>exonDat.append</a:t>
            </a:r>
            <a:r>
              <a:rPr lang="en-US" sz="1400" dirty="0">
                <a:latin typeface="Courier New" charset="0"/>
                <a:ea typeface="Courier New" charset="0"/>
                <a:cs typeface="Courier New" charset="0"/>
              </a:rPr>
              <a:t>(exon["</a:t>
            </a:r>
            <a:r>
              <a:rPr lang="en-US" sz="1400" dirty="0" err="1">
                <a:latin typeface="Courier New" charset="0"/>
                <a:ea typeface="Courier New" charset="0"/>
                <a:cs typeface="Courier New" charset="0"/>
              </a:rPr>
              <a:t>genomeLocation</a:t>
            </a:r>
            <a:r>
              <a:rPr lang="en-US" sz="1400" dirty="0">
                <a:latin typeface="Courier New" charset="0"/>
                <a:ea typeface="Courier New" charset="0"/>
                <a:cs typeface="Courier New" charset="0"/>
              </a:rPr>
              <a:t>"]["begin"]["position"])</a:t>
            </a:r>
          </a:p>
          <a:p>
            <a:pPr marL="0" indent="0">
              <a:buNone/>
            </a:pPr>
            <a:r>
              <a:rPr lang="en-US" sz="1400" dirty="0">
                <a:latin typeface="Courier New" charset="0"/>
                <a:ea typeface="Courier New" charset="0"/>
                <a:cs typeface="Courier New" charset="0"/>
              </a:rPr>
              <a:t>    </a:t>
            </a:r>
            <a:r>
              <a:rPr lang="en-US" sz="1400" dirty="0" err="1">
                <a:latin typeface="Courier New" charset="0"/>
                <a:ea typeface="Courier New" charset="0"/>
                <a:cs typeface="Courier New" charset="0"/>
              </a:rPr>
              <a:t>exonDat.append</a:t>
            </a:r>
            <a:r>
              <a:rPr lang="en-US" sz="1400" dirty="0">
                <a:latin typeface="Courier New" charset="0"/>
                <a:ea typeface="Courier New" charset="0"/>
                <a:cs typeface="Courier New" charset="0"/>
              </a:rPr>
              <a:t>(exon["</a:t>
            </a:r>
            <a:r>
              <a:rPr lang="en-US" sz="1400" dirty="0" err="1">
                <a:latin typeface="Courier New" charset="0"/>
                <a:ea typeface="Courier New" charset="0"/>
                <a:cs typeface="Courier New" charset="0"/>
              </a:rPr>
              <a:t>genomeLocation</a:t>
            </a:r>
            <a:r>
              <a:rPr lang="en-US" sz="1400" dirty="0">
                <a:latin typeface="Courier New" charset="0"/>
                <a:ea typeface="Courier New" charset="0"/>
                <a:cs typeface="Courier New" charset="0"/>
              </a:rPr>
              <a:t>"]["end"]["position"])</a:t>
            </a:r>
          </a:p>
          <a:p>
            <a:pPr marL="0" indent="0">
              <a:buNone/>
            </a:pPr>
            <a:r>
              <a:rPr lang="en-US" sz="1400" dirty="0">
                <a:latin typeface="Courier New" charset="0"/>
                <a:ea typeface="Courier New" charset="0"/>
                <a:cs typeface="Courier New" charset="0"/>
              </a:rPr>
              <a:t>    </a:t>
            </a:r>
            <a:r>
              <a:rPr lang="en-US" sz="1400" dirty="0" err="1">
                <a:latin typeface="Courier New" charset="0"/>
                <a:ea typeface="Courier New" charset="0"/>
                <a:cs typeface="Courier New" charset="0"/>
              </a:rPr>
              <a:t>exonDat.append</a:t>
            </a:r>
            <a:r>
              <a:rPr lang="en-US" sz="1400" dirty="0">
                <a:latin typeface="Courier New" charset="0"/>
                <a:ea typeface="Courier New" charset="0"/>
                <a:cs typeface="Courier New" charset="0"/>
              </a:rPr>
              <a:t>(exon["</a:t>
            </a:r>
            <a:r>
              <a:rPr lang="en-US" sz="1400" dirty="0" err="1">
                <a:latin typeface="Courier New" charset="0"/>
                <a:ea typeface="Courier New" charset="0"/>
                <a:cs typeface="Courier New" charset="0"/>
              </a:rPr>
              <a:t>proteinLocation</a:t>
            </a:r>
            <a:r>
              <a:rPr lang="en-US" sz="1400" dirty="0">
                <a:latin typeface="Courier New" charset="0"/>
                <a:ea typeface="Courier New" charset="0"/>
                <a:cs typeface="Courier New" charset="0"/>
              </a:rPr>
              <a:t>"]["begin"]["position"])</a:t>
            </a:r>
          </a:p>
          <a:p>
            <a:pPr marL="0" indent="0">
              <a:buNone/>
            </a:pPr>
            <a:r>
              <a:rPr lang="en-US" sz="1400" dirty="0">
                <a:latin typeface="Courier New" charset="0"/>
                <a:ea typeface="Courier New" charset="0"/>
                <a:cs typeface="Courier New" charset="0"/>
              </a:rPr>
              <a:t>    </a:t>
            </a:r>
            <a:r>
              <a:rPr lang="en-US" sz="1400" dirty="0" err="1">
                <a:latin typeface="Courier New" charset="0"/>
                <a:ea typeface="Courier New" charset="0"/>
                <a:cs typeface="Courier New" charset="0"/>
              </a:rPr>
              <a:t>exonDat.append</a:t>
            </a:r>
            <a:r>
              <a:rPr lang="en-US" sz="1400" dirty="0">
                <a:latin typeface="Courier New" charset="0"/>
                <a:ea typeface="Courier New" charset="0"/>
                <a:cs typeface="Courier New" charset="0"/>
              </a:rPr>
              <a:t>(exon["</a:t>
            </a:r>
            <a:r>
              <a:rPr lang="en-US" sz="1400" dirty="0" err="1">
                <a:latin typeface="Courier New" charset="0"/>
                <a:ea typeface="Courier New" charset="0"/>
                <a:cs typeface="Courier New" charset="0"/>
              </a:rPr>
              <a:t>proteinLocation</a:t>
            </a:r>
            <a:r>
              <a:rPr lang="en-US" sz="1400" dirty="0">
                <a:latin typeface="Courier New" charset="0"/>
                <a:ea typeface="Courier New" charset="0"/>
                <a:cs typeface="Courier New" charset="0"/>
              </a:rPr>
              <a:t>"]["end"]["position"]) </a:t>
            </a:r>
          </a:p>
          <a:p>
            <a:pPr marL="0" indent="0">
              <a:buNone/>
            </a:pPr>
            <a:r>
              <a:rPr lang="en-US" sz="1400" dirty="0"/>
              <a:t>        return </a:t>
            </a:r>
            <a:r>
              <a:rPr lang="en-US" sz="1400" dirty="0" err="1"/>
              <a:t>exonDat</a:t>
            </a:r>
            <a:endParaRPr lang="en-US" sz="1400" dirty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33400" y="4502552"/>
            <a:ext cx="799231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exon data type consists of 3 main elements. </a:t>
            </a:r>
            <a:r>
              <a:rPr lang="en-US" dirty="0" err="1"/>
              <a:t>genomeLocation</a:t>
            </a:r>
            <a:r>
              <a:rPr lang="en-US" dirty="0"/>
              <a:t> and </a:t>
            </a:r>
            <a:r>
              <a:rPr lang="en-US" dirty="0" err="1"/>
              <a:t>proteinLocation</a:t>
            </a:r>
            <a:r>
              <a:rPr lang="en-US" dirty="0"/>
              <a:t> define the respective beginning and end positions in the genome (chromosome specific) and protein sequences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405815" y="6244542"/>
            <a:ext cx="797952" cy="590308"/>
            <a:chOff x="6267587" y="1105735"/>
            <a:chExt cx="1975118" cy="1037249"/>
          </a:xfrm>
        </p:grpSpPr>
        <p:sp>
          <p:nvSpPr>
            <p:cNvPr id="8" name="Rounded Rectangle 7"/>
            <p:cNvSpPr/>
            <p:nvPr/>
          </p:nvSpPr>
          <p:spPr bwMode="auto">
            <a:xfrm>
              <a:off x="6267587" y="1105735"/>
              <a:ext cx="1975118" cy="1037249"/>
            </a:xfrm>
            <a:prstGeom prst="round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1981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5200">
                <a:solidFill>
                  <a:srgbClr val="000000"/>
                </a:solidFill>
                <a:ea typeface="ＭＳ Ｐゴシック" charset="0"/>
                <a:cs typeface="ＭＳ Ｐゴシック" charset="0"/>
              </a:endParaRPr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10" t="9698" r="7615" b="20566"/>
            <a:stretch/>
          </p:blipFill>
          <p:spPr>
            <a:xfrm>
              <a:off x="6330683" y="1174704"/>
              <a:ext cx="1848927" cy="9029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3919326"/>
      </p:ext>
    </p:extLst>
  </p:cSld>
  <p:clrMapOvr>
    <a:masterClrMapping/>
  </p:clrMapOvr>
  <p:transition>
    <p:cut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40800" y="304800"/>
            <a:ext cx="8332808" cy="762000"/>
          </a:xfrm>
        </p:spPr>
        <p:txBody>
          <a:bodyPr/>
          <a:lstStyle/>
          <a:p>
            <a:pPr algn="ctr"/>
            <a:r>
              <a:rPr lang="en-GB" sz="3600" dirty="0">
                <a:solidFill>
                  <a:schemeClr val="tx2">
                    <a:lumMod val="75000"/>
                  </a:schemeClr>
                </a:solidFill>
                <a:latin typeface="+mj-lt"/>
                <a:cs typeface="EBI-Conceptual"/>
              </a:rPr>
              <a:t>Feature Coordinates by Python Scripting</a:t>
            </a:r>
            <a:endParaRPr lang="en-GB" dirty="0">
              <a:solidFill>
                <a:schemeClr val="tx2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33400" y="1219200"/>
            <a:ext cx="6249365" cy="1882815"/>
          </a:xfrm>
        </p:spPr>
        <p:txBody>
          <a:bodyPr/>
          <a:lstStyle/>
          <a:p>
            <a:pPr marL="0" indent="0">
              <a:buNone/>
            </a:pPr>
            <a:r>
              <a:rPr lang="is-IS" sz="1000" dirty="0">
                <a:latin typeface="Courier New" charset="0"/>
                <a:ea typeface="Courier New" charset="0"/>
                <a:cs typeface="Courier New" charset="0"/>
              </a:rPr>
              <a:t>features = row["gnCoordinate"][0]["feature"]</a:t>
            </a:r>
          </a:p>
          <a:p>
            <a:pPr marL="0" indent="0">
              <a:buNone/>
            </a:pPr>
            <a:r>
              <a:rPr lang="is-IS" sz="1000" dirty="0">
                <a:latin typeface="Courier New" charset="0"/>
                <a:ea typeface="Courier New" charset="0"/>
                <a:cs typeface="Courier New" charset="0"/>
              </a:rPr>
              <a:t>            fcnt = 1</a:t>
            </a:r>
          </a:p>
          <a:p>
            <a:pPr marL="0" indent="0">
              <a:buNone/>
            </a:pPr>
            <a:r>
              <a:rPr lang="is-IS" sz="1000" dirty="0">
                <a:latin typeface="Courier New" charset="0"/>
                <a:ea typeface="Courier New" charset="0"/>
                <a:cs typeface="Courier New" charset="0"/>
              </a:rPr>
              <a:t>            for f in features:</a:t>
            </a:r>
          </a:p>
          <a:p>
            <a:pPr marL="0" indent="0">
              <a:buNone/>
            </a:pPr>
            <a:r>
              <a:rPr lang="is-IS" sz="1000" dirty="0">
                <a:latin typeface="Courier New" charset="0"/>
                <a:ea typeface="Courier New" charset="0"/>
                <a:cs typeface="Courier New" charset="0"/>
              </a:rPr>
              <a:t>                # Only want to get the specified featureType (annotation Type)</a:t>
            </a:r>
          </a:p>
          <a:p>
            <a:pPr marL="0" indent="0">
              <a:buNone/>
            </a:pPr>
            <a:r>
              <a:rPr lang="is-IS" sz="1000" dirty="0">
                <a:latin typeface="Courier New" charset="0"/>
                <a:ea typeface="Courier New" charset="0"/>
                <a:cs typeface="Courier New" charset="0"/>
              </a:rPr>
              <a:t>                if(f["type"] != featureType):</a:t>
            </a:r>
          </a:p>
          <a:p>
            <a:pPr marL="0" indent="0">
              <a:buNone/>
            </a:pPr>
            <a:r>
              <a:rPr lang="is-IS" sz="1000" dirty="0">
                <a:latin typeface="Courier New" charset="0"/>
                <a:ea typeface="Courier New" charset="0"/>
                <a:cs typeface="Courier New" charset="0"/>
              </a:rPr>
              <a:t>                    continue</a:t>
            </a:r>
          </a:p>
          <a:p>
            <a:pPr marL="0" indent="0">
              <a:buNone/>
            </a:pPr>
            <a:r>
              <a:rPr lang="is-IS" sz="1000" dirty="0">
                <a:latin typeface="Courier New" charset="0"/>
                <a:ea typeface="Courier New" charset="0"/>
                <a:cs typeface="Courier New" charset="0"/>
              </a:rPr>
              <a:t>                </a:t>
            </a:r>
            <a:r>
              <a:rPr lang="en-US" sz="1000" dirty="0" err="1">
                <a:latin typeface="Courier New" charset="0"/>
                <a:ea typeface="Courier New" charset="0"/>
                <a:cs typeface="Courier New" charset="0"/>
              </a:rPr>
              <a:t>processedRow.extend</a:t>
            </a:r>
            <a:r>
              <a:rPr lang="en-US" sz="1000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sz="1000" dirty="0" err="1">
                <a:latin typeface="Courier New" charset="0"/>
                <a:ea typeface="Courier New" charset="0"/>
                <a:cs typeface="Courier New" charset="0"/>
              </a:rPr>
              <a:t>self.processFeature</a:t>
            </a:r>
            <a:r>
              <a:rPr lang="en-US" sz="1000" dirty="0">
                <a:latin typeface="Courier New" charset="0"/>
                <a:ea typeface="Courier New" charset="0"/>
                <a:cs typeface="Courier New" charset="0"/>
              </a:rPr>
              <a:t>(f))</a:t>
            </a:r>
          </a:p>
          <a:p>
            <a:pPr marL="0" indent="0">
              <a:buNone/>
            </a:pPr>
            <a:endParaRPr lang="is-IS" sz="1000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16689" y="3391382"/>
            <a:ext cx="7802136" cy="27084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Courier New" charset="0"/>
                <a:ea typeface="Courier New" charset="0"/>
                <a:cs typeface="Courier New" charset="0"/>
              </a:rPr>
              <a:t>def</a:t>
            </a:r>
            <a:r>
              <a:rPr lang="en-US" sz="1000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000" dirty="0" err="1">
                <a:latin typeface="Courier New" charset="0"/>
                <a:ea typeface="Courier New" charset="0"/>
                <a:cs typeface="Courier New" charset="0"/>
              </a:rPr>
              <a:t>processFeature</a:t>
            </a:r>
            <a:r>
              <a:rPr lang="en-US" sz="1000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sz="1000" dirty="0" err="1">
                <a:latin typeface="Courier New" charset="0"/>
                <a:ea typeface="Courier New" charset="0"/>
                <a:cs typeface="Courier New" charset="0"/>
              </a:rPr>
              <a:t>self,feat</a:t>
            </a:r>
            <a:r>
              <a:rPr lang="en-US" sz="1000" dirty="0">
                <a:latin typeface="Courier New" charset="0"/>
                <a:ea typeface="Courier New" charset="0"/>
                <a:cs typeface="Courier New" charset="0"/>
              </a:rPr>
              <a:t>):</a:t>
            </a:r>
          </a:p>
          <a:p>
            <a:r>
              <a:rPr lang="en-US" sz="1000" dirty="0">
                <a:latin typeface="Courier New" charset="0"/>
                <a:ea typeface="Courier New" charset="0"/>
                <a:cs typeface="Courier New" charset="0"/>
              </a:rPr>
              <a:t>        </a:t>
            </a:r>
            <a:r>
              <a:rPr lang="en-US" sz="1000" dirty="0" err="1">
                <a:latin typeface="Courier New" charset="0"/>
                <a:ea typeface="Courier New" charset="0"/>
                <a:cs typeface="Courier New" charset="0"/>
              </a:rPr>
              <a:t>featDat</a:t>
            </a:r>
            <a:r>
              <a:rPr lang="en-US" sz="1000" dirty="0">
                <a:latin typeface="Courier New" charset="0"/>
                <a:ea typeface="Courier New" charset="0"/>
                <a:cs typeface="Courier New" charset="0"/>
              </a:rPr>
              <a:t> = []</a:t>
            </a:r>
          </a:p>
          <a:p>
            <a:r>
              <a:rPr lang="en-US" sz="1000" dirty="0">
                <a:latin typeface="Courier New" charset="0"/>
                <a:ea typeface="Courier New" charset="0"/>
                <a:cs typeface="Courier New" charset="0"/>
              </a:rPr>
              <a:t>        </a:t>
            </a:r>
            <a:r>
              <a:rPr lang="en-US" sz="1000" dirty="0" err="1">
                <a:latin typeface="Courier New" charset="0"/>
                <a:ea typeface="Courier New" charset="0"/>
                <a:cs typeface="Courier New" charset="0"/>
              </a:rPr>
              <a:t>featDat.append</a:t>
            </a:r>
            <a:r>
              <a:rPr lang="en-US" sz="1000" dirty="0">
                <a:latin typeface="Courier New" charset="0"/>
                <a:ea typeface="Courier New" charset="0"/>
                <a:cs typeface="Courier New" charset="0"/>
              </a:rPr>
              <a:t>(feat["</a:t>
            </a:r>
            <a:r>
              <a:rPr lang="en-US" sz="1000" dirty="0" err="1">
                <a:latin typeface="Courier New" charset="0"/>
                <a:ea typeface="Courier New" charset="0"/>
                <a:cs typeface="Courier New" charset="0"/>
              </a:rPr>
              <a:t>genomeLocation</a:t>
            </a:r>
            <a:r>
              <a:rPr lang="en-US" sz="1000" dirty="0">
                <a:latin typeface="Courier New" charset="0"/>
                <a:ea typeface="Courier New" charset="0"/>
                <a:cs typeface="Courier New" charset="0"/>
              </a:rPr>
              <a:t>"]["begin"]["position"])</a:t>
            </a:r>
          </a:p>
          <a:p>
            <a:r>
              <a:rPr lang="en-US" sz="1000" dirty="0">
                <a:latin typeface="Courier New" charset="0"/>
                <a:ea typeface="Courier New" charset="0"/>
                <a:cs typeface="Courier New" charset="0"/>
              </a:rPr>
              <a:t>        </a:t>
            </a:r>
            <a:r>
              <a:rPr lang="en-US" sz="1000" dirty="0" err="1">
                <a:latin typeface="Courier New" charset="0"/>
                <a:ea typeface="Courier New" charset="0"/>
                <a:cs typeface="Courier New" charset="0"/>
              </a:rPr>
              <a:t>featDat.append</a:t>
            </a:r>
            <a:r>
              <a:rPr lang="en-US" sz="1000" dirty="0">
                <a:latin typeface="Courier New" charset="0"/>
                <a:ea typeface="Courier New" charset="0"/>
                <a:cs typeface="Courier New" charset="0"/>
              </a:rPr>
              <a:t>(feat["</a:t>
            </a:r>
            <a:r>
              <a:rPr lang="en-US" sz="1000" dirty="0" err="1">
                <a:latin typeface="Courier New" charset="0"/>
                <a:ea typeface="Courier New" charset="0"/>
                <a:cs typeface="Courier New" charset="0"/>
              </a:rPr>
              <a:t>genomeLocation</a:t>
            </a:r>
            <a:r>
              <a:rPr lang="en-US" sz="1000" dirty="0">
                <a:latin typeface="Courier New" charset="0"/>
                <a:ea typeface="Courier New" charset="0"/>
                <a:cs typeface="Courier New" charset="0"/>
              </a:rPr>
              <a:t>"]["end"]["position"])</a:t>
            </a:r>
          </a:p>
          <a:p>
            <a:r>
              <a:rPr lang="en-US" sz="1000" dirty="0">
                <a:latin typeface="Courier New" charset="0"/>
                <a:ea typeface="Courier New" charset="0"/>
                <a:cs typeface="Courier New" charset="0"/>
              </a:rPr>
              <a:t>        </a:t>
            </a:r>
            <a:r>
              <a:rPr lang="en-US" sz="1000" dirty="0" err="1">
                <a:latin typeface="Courier New" charset="0"/>
                <a:ea typeface="Courier New" charset="0"/>
                <a:cs typeface="Courier New" charset="0"/>
              </a:rPr>
              <a:t>featDat.append</a:t>
            </a:r>
            <a:r>
              <a:rPr lang="en-US" sz="1000" dirty="0">
                <a:latin typeface="Courier New" charset="0"/>
                <a:ea typeface="Courier New" charset="0"/>
                <a:cs typeface="Courier New" charset="0"/>
              </a:rPr>
              <a:t>(feat["location"]["begin"]["position"])</a:t>
            </a:r>
          </a:p>
          <a:p>
            <a:r>
              <a:rPr lang="en-US" sz="1000" dirty="0">
                <a:latin typeface="Courier New" charset="0"/>
                <a:ea typeface="Courier New" charset="0"/>
                <a:cs typeface="Courier New" charset="0"/>
              </a:rPr>
              <a:t>        </a:t>
            </a:r>
            <a:r>
              <a:rPr lang="en-US" sz="1000" dirty="0" err="1">
                <a:latin typeface="Courier New" charset="0"/>
                <a:ea typeface="Courier New" charset="0"/>
                <a:cs typeface="Courier New" charset="0"/>
              </a:rPr>
              <a:t>featDat.append</a:t>
            </a:r>
            <a:r>
              <a:rPr lang="en-US" sz="1000" dirty="0">
                <a:latin typeface="Courier New" charset="0"/>
                <a:ea typeface="Courier New" charset="0"/>
                <a:cs typeface="Courier New" charset="0"/>
              </a:rPr>
              <a:t>(feat["location"]["end"]["position"])</a:t>
            </a:r>
          </a:p>
          <a:p>
            <a:r>
              <a:rPr lang="en-US" sz="1000" dirty="0">
                <a:latin typeface="Courier New" charset="0"/>
                <a:ea typeface="Courier New" charset="0"/>
                <a:cs typeface="Courier New" charset="0"/>
              </a:rPr>
              <a:t>        </a:t>
            </a:r>
          </a:p>
          <a:p>
            <a:r>
              <a:rPr lang="en-US" sz="1000" dirty="0">
                <a:latin typeface="Courier New" charset="0"/>
                <a:ea typeface="Courier New" charset="0"/>
                <a:cs typeface="Courier New" charset="0"/>
              </a:rPr>
              <a:t>        evidence = feat["evidence"]</a:t>
            </a:r>
          </a:p>
          <a:p>
            <a:r>
              <a:rPr lang="en-US" sz="1000" dirty="0">
                <a:latin typeface="Courier New" charset="0"/>
                <a:ea typeface="Courier New" charset="0"/>
                <a:cs typeface="Courier New" charset="0"/>
              </a:rPr>
              <a:t>        </a:t>
            </a:r>
            <a:r>
              <a:rPr lang="en-US" sz="1000" dirty="0" err="1">
                <a:latin typeface="Courier New" charset="0"/>
                <a:ea typeface="Courier New" charset="0"/>
                <a:cs typeface="Courier New" charset="0"/>
              </a:rPr>
              <a:t>mergedEvid</a:t>
            </a:r>
            <a:r>
              <a:rPr lang="en-US" sz="1000" dirty="0">
                <a:latin typeface="Courier New" charset="0"/>
                <a:ea typeface="Courier New" charset="0"/>
                <a:cs typeface="Courier New" charset="0"/>
              </a:rPr>
              <a:t> = []</a:t>
            </a:r>
          </a:p>
          <a:p>
            <a:r>
              <a:rPr lang="en-US" sz="1000" dirty="0">
                <a:latin typeface="Courier New" charset="0"/>
                <a:ea typeface="Courier New" charset="0"/>
                <a:cs typeface="Courier New" charset="0"/>
              </a:rPr>
              <a:t>        for e in evidence:</a:t>
            </a:r>
          </a:p>
          <a:p>
            <a:r>
              <a:rPr lang="en-US" sz="1000" dirty="0">
                <a:latin typeface="Courier New" charset="0"/>
                <a:ea typeface="Courier New" charset="0"/>
                <a:cs typeface="Courier New" charset="0"/>
              </a:rPr>
              <a:t>            if("</a:t>
            </a:r>
            <a:r>
              <a:rPr lang="en-US" sz="1000" dirty="0" err="1">
                <a:latin typeface="Courier New" charset="0"/>
                <a:ea typeface="Courier New" charset="0"/>
                <a:cs typeface="Courier New" charset="0"/>
              </a:rPr>
              <a:t>dbReference</a:t>
            </a:r>
            <a:r>
              <a:rPr lang="en-US" sz="1000" dirty="0">
                <a:latin typeface="Courier New" charset="0"/>
                <a:ea typeface="Courier New" charset="0"/>
                <a:cs typeface="Courier New" charset="0"/>
              </a:rPr>
              <a:t>" in e):</a:t>
            </a:r>
          </a:p>
          <a:p>
            <a:r>
              <a:rPr lang="en-US" sz="1000" dirty="0">
                <a:latin typeface="Courier New" charset="0"/>
                <a:ea typeface="Courier New" charset="0"/>
                <a:cs typeface="Courier New" charset="0"/>
              </a:rPr>
              <a:t>                </a:t>
            </a:r>
            <a:r>
              <a:rPr lang="en-US" sz="1000" dirty="0" err="1">
                <a:latin typeface="Courier New" charset="0"/>
                <a:ea typeface="Courier New" charset="0"/>
                <a:cs typeface="Courier New" charset="0"/>
              </a:rPr>
              <a:t>evidVal</a:t>
            </a:r>
            <a:r>
              <a:rPr lang="en-US" sz="1000" dirty="0">
                <a:latin typeface="Courier New" charset="0"/>
                <a:ea typeface="Courier New" charset="0"/>
                <a:cs typeface="Courier New" charset="0"/>
              </a:rPr>
              <a:t> = e["</a:t>
            </a:r>
            <a:r>
              <a:rPr lang="en-US" sz="1000" dirty="0" err="1">
                <a:latin typeface="Courier New" charset="0"/>
                <a:ea typeface="Courier New" charset="0"/>
                <a:cs typeface="Courier New" charset="0"/>
              </a:rPr>
              <a:t>dbReference</a:t>
            </a:r>
            <a:r>
              <a:rPr lang="en-US" sz="1000" dirty="0">
                <a:latin typeface="Courier New" charset="0"/>
                <a:ea typeface="Courier New" charset="0"/>
                <a:cs typeface="Courier New" charset="0"/>
              </a:rPr>
              <a:t>"]["type"] + " " + e["</a:t>
            </a:r>
            <a:r>
              <a:rPr lang="en-US" sz="1000" dirty="0" err="1">
                <a:latin typeface="Courier New" charset="0"/>
                <a:ea typeface="Courier New" charset="0"/>
                <a:cs typeface="Courier New" charset="0"/>
              </a:rPr>
              <a:t>dbReference</a:t>
            </a:r>
            <a:r>
              <a:rPr lang="en-US" sz="1000" dirty="0">
                <a:latin typeface="Courier New" charset="0"/>
                <a:ea typeface="Courier New" charset="0"/>
                <a:cs typeface="Courier New" charset="0"/>
              </a:rPr>
              <a:t>"]["id"] + " " + e["code"]</a:t>
            </a:r>
          </a:p>
          <a:p>
            <a:r>
              <a:rPr lang="en-US" sz="1000" dirty="0">
                <a:latin typeface="Courier New" charset="0"/>
                <a:ea typeface="Courier New" charset="0"/>
                <a:cs typeface="Courier New" charset="0"/>
              </a:rPr>
              <a:t>            else:    </a:t>
            </a:r>
          </a:p>
          <a:p>
            <a:r>
              <a:rPr lang="en-US" sz="1000" dirty="0">
                <a:latin typeface="Courier New" charset="0"/>
                <a:ea typeface="Courier New" charset="0"/>
                <a:cs typeface="Courier New" charset="0"/>
              </a:rPr>
              <a:t>                </a:t>
            </a:r>
            <a:r>
              <a:rPr lang="en-US" sz="1000" dirty="0" err="1">
                <a:latin typeface="Courier New" charset="0"/>
                <a:ea typeface="Courier New" charset="0"/>
                <a:cs typeface="Courier New" charset="0"/>
              </a:rPr>
              <a:t>evidVal</a:t>
            </a:r>
            <a:r>
              <a:rPr lang="en-US" sz="1000" dirty="0">
                <a:latin typeface="Courier New" charset="0"/>
                <a:ea typeface="Courier New" charset="0"/>
                <a:cs typeface="Courier New" charset="0"/>
              </a:rPr>
              <a:t> = e["code"] </a:t>
            </a:r>
          </a:p>
          <a:p>
            <a:r>
              <a:rPr lang="en-US" sz="1000" dirty="0">
                <a:latin typeface="Courier New" charset="0"/>
                <a:ea typeface="Courier New" charset="0"/>
                <a:cs typeface="Courier New" charset="0"/>
              </a:rPr>
              <a:t>            </a:t>
            </a:r>
            <a:r>
              <a:rPr lang="en-US" sz="1000" dirty="0" err="1">
                <a:latin typeface="Courier New" charset="0"/>
                <a:ea typeface="Courier New" charset="0"/>
                <a:cs typeface="Courier New" charset="0"/>
              </a:rPr>
              <a:t>mergedEvid.append</a:t>
            </a:r>
            <a:r>
              <a:rPr lang="en-US" sz="1000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sz="1000" dirty="0" err="1">
                <a:latin typeface="Courier New" charset="0"/>
                <a:ea typeface="Courier New" charset="0"/>
                <a:cs typeface="Courier New" charset="0"/>
              </a:rPr>
              <a:t>evidVal</a:t>
            </a:r>
            <a:r>
              <a:rPr lang="en-US" sz="1000" dirty="0"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r>
              <a:rPr lang="en-US" sz="1000" dirty="0">
                <a:latin typeface="Courier New" charset="0"/>
                <a:ea typeface="Courier New" charset="0"/>
                <a:cs typeface="Courier New" charset="0"/>
              </a:rPr>
              <a:t>        </a:t>
            </a:r>
            <a:r>
              <a:rPr lang="en-US" sz="1000" dirty="0" err="1">
                <a:latin typeface="Courier New" charset="0"/>
                <a:ea typeface="Courier New" charset="0"/>
                <a:cs typeface="Courier New" charset="0"/>
              </a:rPr>
              <a:t>featDat.append</a:t>
            </a:r>
            <a:r>
              <a:rPr lang="en-US" sz="1000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sz="1000" dirty="0" err="1">
                <a:latin typeface="Courier New" charset="0"/>
                <a:ea typeface="Courier New" charset="0"/>
                <a:cs typeface="Courier New" charset="0"/>
              </a:rPr>
              <a:t>mergedEvid</a:t>
            </a:r>
            <a:r>
              <a:rPr lang="en-US" sz="1000" dirty="0"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r>
              <a:rPr lang="en-US" sz="1000" dirty="0">
                <a:latin typeface="Courier New" charset="0"/>
                <a:ea typeface="Courier New" charset="0"/>
                <a:cs typeface="Courier New" charset="0"/>
              </a:rPr>
              <a:t>        return </a:t>
            </a:r>
            <a:r>
              <a:rPr lang="en-US" sz="1000" dirty="0" err="1">
                <a:latin typeface="Courier New" charset="0"/>
                <a:ea typeface="Courier New" charset="0"/>
                <a:cs typeface="Courier New" charset="0"/>
              </a:rPr>
              <a:t>featDat</a:t>
            </a:r>
            <a:endParaRPr lang="en-US" sz="1000" dirty="0">
              <a:latin typeface="Courier New" charset="0"/>
              <a:ea typeface="Courier New" charset="0"/>
              <a:cs typeface="Courier New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4607204" y="905160"/>
            <a:ext cx="4166404" cy="707886"/>
            <a:chOff x="4607204" y="905160"/>
            <a:chExt cx="4166404" cy="707886"/>
          </a:xfrm>
        </p:grpSpPr>
        <p:sp>
          <p:nvSpPr>
            <p:cNvPr id="4" name="Rectangular Callout 3"/>
            <p:cNvSpPr/>
            <p:nvPr/>
          </p:nvSpPr>
          <p:spPr bwMode="auto">
            <a:xfrm>
              <a:off x="4607204" y="905160"/>
              <a:ext cx="4062234" cy="707886"/>
            </a:xfrm>
            <a:prstGeom prst="wedgeRectCallout">
              <a:avLst>
                <a:gd name="adj1" fmla="val -66199"/>
                <a:gd name="adj2" fmla="val 6585"/>
              </a:avLst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1981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5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4607204" y="905160"/>
              <a:ext cx="41664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Features in the same section of the data model as </a:t>
              </a:r>
              <a:r>
                <a:rPr lang="en-US" sz="2000" dirty="0" err="1"/>
                <a:t>genomeLocation</a:t>
              </a:r>
              <a:endParaRPr lang="en-US" sz="2000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5179671" y="2213406"/>
            <a:ext cx="3408743" cy="745915"/>
            <a:chOff x="5179671" y="2213406"/>
            <a:chExt cx="3408743" cy="745915"/>
          </a:xfrm>
        </p:grpSpPr>
        <p:sp>
          <p:nvSpPr>
            <p:cNvPr id="7" name="Rectangular Callout 6"/>
            <p:cNvSpPr/>
            <p:nvPr/>
          </p:nvSpPr>
          <p:spPr bwMode="auto">
            <a:xfrm>
              <a:off x="5179671" y="2213406"/>
              <a:ext cx="3408743" cy="729205"/>
            </a:xfrm>
            <a:prstGeom prst="wedgeRectCallout">
              <a:avLst>
                <a:gd name="adj1" fmla="val -83378"/>
                <a:gd name="adj2" fmla="val -31151"/>
              </a:avLst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1981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5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179672" y="2251435"/>
              <a:ext cx="330457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Only process the feature type we want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636871" y="3006278"/>
            <a:ext cx="3044142" cy="1356073"/>
            <a:chOff x="5636871" y="3006278"/>
            <a:chExt cx="3044142" cy="1356073"/>
          </a:xfrm>
        </p:grpSpPr>
        <p:sp>
          <p:nvSpPr>
            <p:cNvPr id="9" name="Rectangular Callout 8"/>
            <p:cNvSpPr/>
            <p:nvPr/>
          </p:nvSpPr>
          <p:spPr bwMode="auto">
            <a:xfrm>
              <a:off x="5636871" y="3022988"/>
              <a:ext cx="3044142" cy="1339363"/>
            </a:xfrm>
            <a:prstGeom prst="wedgeRectCallout">
              <a:avLst>
                <a:gd name="adj1" fmla="val -95912"/>
                <a:gd name="adj2" fmla="val -2863"/>
              </a:avLst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1981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5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636871" y="3006278"/>
              <a:ext cx="2963118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Similar data model architecture using slightly different controlled vocabulary </a:t>
              </a: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4073698" y="5405376"/>
            <a:ext cx="4514716" cy="717371"/>
            <a:chOff x="4073698" y="5405376"/>
            <a:chExt cx="4514716" cy="717371"/>
          </a:xfrm>
        </p:grpSpPr>
        <p:sp>
          <p:nvSpPr>
            <p:cNvPr id="14" name="Rectangular Callout 13"/>
            <p:cNvSpPr/>
            <p:nvPr/>
          </p:nvSpPr>
          <p:spPr bwMode="auto">
            <a:xfrm>
              <a:off x="4097438" y="5405376"/>
              <a:ext cx="4490976" cy="694439"/>
            </a:xfrm>
            <a:prstGeom prst="wedgeRectCallout">
              <a:avLst>
                <a:gd name="adj1" fmla="val -71090"/>
                <a:gd name="adj2" fmla="val -59949"/>
              </a:avLst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1981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5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073698" y="5414861"/>
              <a:ext cx="442212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Evidence for the feature annotation available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405815" y="6244542"/>
            <a:ext cx="797952" cy="590308"/>
            <a:chOff x="6267587" y="1105735"/>
            <a:chExt cx="1975118" cy="1037249"/>
          </a:xfrm>
        </p:grpSpPr>
        <p:sp>
          <p:nvSpPr>
            <p:cNvPr id="17" name="Rounded Rectangle 16"/>
            <p:cNvSpPr/>
            <p:nvPr/>
          </p:nvSpPr>
          <p:spPr bwMode="auto">
            <a:xfrm>
              <a:off x="6267587" y="1105735"/>
              <a:ext cx="1975118" cy="1037249"/>
            </a:xfrm>
            <a:prstGeom prst="round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1981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5200">
                <a:solidFill>
                  <a:srgbClr val="000000"/>
                </a:solidFill>
                <a:ea typeface="ＭＳ Ｐゴシック" charset="0"/>
                <a:cs typeface="ＭＳ Ｐゴシック" charset="0"/>
              </a:endParaRPr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10" t="9698" r="7615" b="20566"/>
            <a:stretch/>
          </p:blipFill>
          <p:spPr>
            <a:xfrm>
              <a:off x="6330683" y="1174704"/>
              <a:ext cx="1848927" cy="9029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92733232"/>
      </p:ext>
    </p:extLst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533400" y="304800"/>
            <a:ext cx="8153400" cy="762000"/>
          </a:xfrm>
        </p:spPr>
        <p:txBody>
          <a:bodyPr/>
          <a:lstStyle/>
          <a:p>
            <a:pPr algn="ctr"/>
            <a:r>
              <a:rPr lang="en-GB" sz="3600" b="1" dirty="0">
                <a:solidFill>
                  <a:schemeClr val="tx1"/>
                </a:solidFill>
                <a:latin typeface="+mj-lt"/>
                <a:cs typeface="EBI-Conceptual"/>
              </a:rPr>
              <a:t>Genome Coordinates for multiple species</a:t>
            </a:r>
            <a:endParaRPr lang="en-GB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33400" y="1666754"/>
            <a:ext cx="8153400" cy="4204726"/>
          </a:xfrm>
        </p:spPr>
        <p:txBody>
          <a:bodyPr/>
          <a:lstStyle/>
          <a:p>
            <a:pPr>
              <a:buClr>
                <a:schemeClr val="tx2">
                  <a:lumMod val="50000"/>
                </a:schemeClr>
              </a:buClr>
              <a:buSzPct val="130000"/>
            </a:pPr>
            <a:r>
              <a:rPr lang="en-US" dirty="0"/>
              <a:t>What if we want to know how genes differ across species?</a:t>
            </a:r>
          </a:p>
          <a:p>
            <a:pPr>
              <a:buClr>
                <a:schemeClr val="tx2">
                  <a:lumMod val="50000"/>
                </a:schemeClr>
              </a:buClr>
              <a:buSzPct val="130000"/>
            </a:pPr>
            <a:r>
              <a:rPr lang="en-US" dirty="0"/>
              <a:t>The coordinates service can be used to select multiple genes from multiple species.</a:t>
            </a:r>
          </a:p>
          <a:p>
            <a:pPr>
              <a:buClr>
                <a:schemeClr val="tx2">
                  <a:lumMod val="50000"/>
                </a:schemeClr>
              </a:buClr>
              <a:buSzPct val="130000"/>
            </a:pPr>
            <a:r>
              <a:rPr lang="en-US" dirty="0"/>
              <a:t>In this next example we will modify the script to look at the Notch1 gene over three species: Human (9606), Mouse (10090) and Zebrafish (7955)</a:t>
            </a:r>
          </a:p>
          <a:p>
            <a:pPr>
              <a:buClr>
                <a:schemeClr val="tx2">
                  <a:lumMod val="50000"/>
                </a:schemeClr>
              </a:buClr>
              <a:buSzPct val="130000"/>
            </a:pPr>
            <a:r>
              <a:rPr lang="en-US" dirty="0"/>
              <a:t>The Swagger web interface will allow you to do exactly the same as we’re about to do in Python.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405815" y="6244542"/>
            <a:ext cx="797952" cy="590308"/>
            <a:chOff x="6267587" y="1105735"/>
            <a:chExt cx="1975118" cy="1037249"/>
          </a:xfrm>
        </p:grpSpPr>
        <p:sp>
          <p:nvSpPr>
            <p:cNvPr id="5" name="Rounded Rectangle 4"/>
            <p:cNvSpPr/>
            <p:nvPr/>
          </p:nvSpPr>
          <p:spPr bwMode="auto">
            <a:xfrm>
              <a:off x="6267587" y="1105735"/>
              <a:ext cx="1975118" cy="1037249"/>
            </a:xfrm>
            <a:prstGeom prst="round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1981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5200">
                <a:solidFill>
                  <a:srgbClr val="000000"/>
                </a:solidFill>
                <a:ea typeface="ＭＳ Ｐゴシック" charset="0"/>
                <a:cs typeface="ＭＳ Ｐゴシック" charset="0"/>
              </a:endParaRPr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10" t="9698" r="7615" b="20566"/>
            <a:stretch/>
          </p:blipFill>
          <p:spPr>
            <a:xfrm>
              <a:off x="6330683" y="1174704"/>
              <a:ext cx="1848927" cy="9029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929729"/>
      </p:ext>
    </p:extLst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533400" y="223778"/>
            <a:ext cx="8153400" cy="762000"/>
          </a:xfrm>
        </p:spPr>
        <p:txBody>
          <a:bodyPr/>
          <a:lstStyle/>
          <a:p>
            <a:r>
              <a:rPr lang="en-GB" sz="3600" b="1" dirty="0">
                <a:solidFill>
                  <a:schemeClr val="tx1"/>
                </a:solidFill>
                <a:latin typeface="+mj-lt"/>
                <a:cs typeface="EBI-Conceptual"/>
              </a:rPr>
              <a:t>Coordinates by Python Scripting</a:t>
            </a:r>
            <a:endParaRPr lang="en-GB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33400" y="1786359"/>
            <a:ext cx="8153400" cy="3294927"/>
          </a:xfrm>
        </p:spPr>
        <p:txBody>
          <a:bodyPr/>
          <a:lstStyle/>
          <a:p>
            <a:pPr marL="0" indent="0">
              <a:buNone/>
            </a:pPr>
            <a:r>
              <a:rPr lang="en-US" sz="1400" dirty="0">
                <a:latin typeface="Courier New" charset="0"/>
                <a:ea typeface="Courier New" charset="0"/>
                <a:cs typeface="Courier New" charset="0"/>
              </a:rPr>
              <a:t>if __name__ == '__main__':</a:t>
            </a:r>
          </a:p>
          <a:p>
            <a:pPr marL="0" indent="0">
              <a:buNone/>
            </a:pPr>
            <a:r>
              <a:rPr lang="en-US" sz="1400" dirty="0">
                <a:latin typeface="Courier New" charset="0"/>
                <a:ea typeface="Courier New" charset="0"/>
                <a:cs typeface="Courier New" charset="0"/>
              </a:rPr>
              <a:t>    </a:t>
            </a:r>
          </a:p>
          <a:p>
            <a:pPr marL="0" indent="0">
              <a:buNone/>
            </a:pPr>
            <a:r>
              <a:rPr lang="en-US" sz="1400" dirty="0">
                <a:latin typeface="Courier New" charset="0"/>
                <a:ea typeface="Courier New" charset="0"/>
                <a:cs typeface="Courier New" charset="0"/>
              </a:rPr>
              <a:t>    </a:t>
            </a:r>
            <a:r>
              <a:rPr lang="en-US" sz="1400" dirty="0" err="1">
                <a:latin typeface="Courier New" charset="0"/>
                <a:ea typeface="Courier New" charset="0"/>
                <a:cs typeface="Courier New" charset="0"/>
              </a:rPr>
              <a:t>coordinatesURL</a:t>
            </a:r>
            <a:r>
              <a:rPr lang="en-US" sz="1400" dirty="0">
                <a:latin typeface="Courier New" charset="0"/>
                <a:ea typeface="Courier New" charset="0"/>
                <a:cs typeface="Courier New" charset="0"/>
              </a:rPr>
              <a:t> = "https://</a:t>
            </a:r>
            <a:r>
              <a:rPr lang="en-US" sz="1400" dirty="0" err="1">
                <a:latin typeface="Courier New" charset="0"/>
                <a:ea typeface="Courier New" charset="0"/>
                <a:cs typeface="Courier New" charset="0"/>
              </a:rPr>
              <a:t>www.ebi.ac.uk</a:t>
            </a:r>
            <a:r>
              <a:rPr lang="en-US" sz="1400" dirty="0">
                <a:latin typeface="Courier New" charset="0"/>
                <a:ea typeface="Courier New" charset="0"/>
                <a:cs typeface="Courier New" charset="0"/>
              </a:rPr>
              <a:t>/proteins/</a:t>
            </a:r>
            <a:r>
              <a:rPr lang="en-US" sz="1400" dirty="0" err="1">
                <a:latin typeface="Courier New" charset="0"/>
                <a:ea typeface="Courier New" charset="0"/>
                <a:cs typeface="Courier New" charset="0"/>
              </a:rPr>
              <a:t>api</a:t>
            </a:r>
            <a:r>
              <a:rPr lang="en-US" sz="1400" dirty="0">
                <a:latin typeface="Courier New" charset="0"/>
                <a:ea typeface="Courier New" charset="0"/>
                <a:cs typeface="Courier New" charset="0"/>
              </a:rPr>
              <a:t>/coordinates"</a:t>
            </a:r>
          </a:p>
          <a:p>
            <a:pPr marL="0" indent="0">
              <a:buNone/>
            </a:pPr>
            <a:r>
              <a:rPr lang="en-US" sz="1400" dirty="0">
                <a:latin typeface="Courier New" charset="0"/>
                <a:ea typeface="Courier New" charset="0"/>
                <a:cs typeface="Courier New" charset="0"/>
              </a:rPr>
              <a:t>    </a:t>
            </a:r>
            <a:r>
              <a:rPr lang="en-US" sz="1400" dirty="0" err="1">
                <a:latin typeface="Courier New" charset="0"/>
                <a:ea typeface="Courier New" charset="0"/>
                <a:cs typeface="Courier New" charset="0"/>
              </a:rPr>
              <a:t>geneName</a:t>
            </a:r>
            <a:r>
              <a:rPr lang="en-US" sz="1400" dirty="0">
                <a:latin typeface="Courier New" charset="0"/>
                <a:ea typeface="Courier New" charset="0"/>
                <a:cs typeface="Courier New" charset="0"/>
              </a:rPr>
              <a:t> = "notch1"</a:t>
            </a:r>
          </a:p>
          <a:p>
            <a:pPr marL="0" indent="0">
              <a:buNone/>
            </a:pPr>
            <a:r>
              <a:rPr lang="en-US" sz="1400" dirty="0">
                <a:latin typeface="Courier New" charset="0"/>
                <a:ea typeface="Courier New" charset="0"/>
                <a:cs typeface="Courier New" charset="0"/>
              </a:rPr>
              <a:t>    </a:t>
            </a:r>
            <a:r>
              <a:rPr lang="en-US" sz="1400" dirty="0" err="1">
                <a:latin typeface="Courier New" charset="0"/>
                <a:ea typeface="Courier New" charset="0"/>
                <a:cs typeface="Courier New" charset="0"/>
              </a:rPr>
              <a:t>taxId</a:t>
            </a:r>
            <a:r>
              <a:rPr lang="en-US" sz="1400" dirty="0">
                <a:latin typeface="Courier New" charset="0"/>
                <a:ea typeface="Courier New" charset="0"/>
                <a:cs typeface="Courier New" charset="0"/>
              </a:rPr>
              <a:t> = "9606,10090,7955"</a:t>
            </a:r>
          </a:p>
          <a:p>
            <a:pPr marL="0" indent="0">
              <a:buNone/>
            </a:pPr>
            <a:r>
              <a:rPr lang="en-US" sz="1400" dirty="0">
                <a:latin typeface="Courier New" charset="0"/>
                <a:ea typeface="Courier New" charset="0"/>
                <a:cs typeface="Courier New" charset="0"/>
              </a:rPr>
              <a:t>    </a:t>
            </a:r>
            <a:r>
              <a:rPr lang="en-US" sz="1400" dirty="0" err="1">
                <a:latin typeface="Courier New" charset="0"/>
                <a:ea typeface="Courier New" charset="0"/>
                <a:cs typeface="Courier New" charset="0"/>
              </a:rPr>
              <a:t>pageSize</a:t>
            </a:r>
            <a:r>
              <a:rPr lang="en-US" sz="1400" dirty="0">
                <a:latin typeface="Courier New" charset="0"/>
                <a:ea typeface="Courier New" charset="0"/>
                <a:cs typeface="Courier New" charset="0"/>
              </a:rPr>
              <a:t> = 100</a:t>
            </a:r>
          </a:p>
          <a:p>
            <a:pPr marL="0" indent="0">
              <a:buNone/>
            </a:pPr>
            <a:r>
              <a:rPr lang="en-US" sz="1400" dirty="0">
                <a:latin typeface="Courier New" charset="0"/>
                <a:ea typeface="Courier New" charset="0"/>
                <a:cs typeface="Courier New" charset="0"/>
              </a:rPr>
              <a:t>    main = </a:t>
            </a:r>
            <a:r>
              <a:rPr lang="en-US" sz="1400" dirty="0" err="1">
                <a:latin typeface="Courier New" charset="0"/>
                <a:ea typeface="Courier New" charset="0"/>
                <a:cs typeface="Courier New" charset="0"/>
              </a:rPr>
              <a:t>ParseCoordinatesJson</a:t>
            </a:r>
            <a:r>
              <a:rPr lang="en-US" sz="1400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sz="1400" dirty="0" err="1">
                <a:latin typeface="Courier New" charset="0"/>
                <a:ea typeface="Courier New" charset="0"/>
                <a:cs typeface="Courier New" charset="0"/>
              </a:rPr>
              <a:t>coordinatesURL,geneName,taxId,pageSize</a:t>
            </a:r>
            <a:r>
              <a:rPr lang="en-US" sz="1400" dirty="0"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pPr marL="0" indent="0">
              <a:buNone/>
            </a:pPr>
            <a:r>
              <a:rPr lang="en-US" sz="1400" dirty="0">
                <a:latin typeface="Courier New" charset="0"/>
                <a:ea typeface="Courier New" charset="0"/>
                <a:cs typeface="Courier New" charset="0"/>
              </a:rPr>
              <a:t>    notch1Data = </a:t>
            </a:r>
            <a:r>
              <a:rPr lang="en-US" sz="1400" dirty="0" err="1">
                <a:latin typeface="Courier New" charset="0"/>
                <a:ea typeface="Courier New" charset="0"/>
                <a:cs typeface="Courier New" charset="0"/>
              </a:rPr>
              <a:t>main.jsonRequest</a:t>
            </a:r>
            <a:r>
              <a:rPr lang="en-US" sz="1400" dirty="0">
                <a:latin typeface="Courier New" charset="0"/>
                <a:ea typeface="Courier New" charset="0"/>
                <a:cs typeface="Courier New" charset="0"/>
              </a:rPr>
              <a:t>()</a:t>
            </a:r>
          </a:p>
          <a:p>
            <a:pPr marL="0" indent="0">
              <a:buNone/>
            </a:pPr>
            <a:r>
              <a:rPr lang="en-US" sz="1400" dirty="0">
                <a:latin typeface="Courier New" charset="0"/>
                <a:ea typeface="Courier New" charset="0"/>
                <a:cs typeface="Courier New" charset="0"/>
              </a:rPr>
              <a:t>    </a:t>
            </a:r>
            <a:r>
              <a:rPr lang="en-US" sz="1400" dirty="0" err="1">
                <a:latin typeface="Courier New" charset="0"/>
                <a:ea typeface="Courier New" charset="0"/>
                <a:cs typeface="Courier New" charset="0"/>
              </a:rPr>
              <a:t>genomeMapping</a:t>
            </a:r>
            <a:r>
              <a:rPr lang="en-US" sz="1400" dirty="0">
                <a:latin typeface="Courier New" charset="0"/>
                <a:ea typeface="Courier New" charset="0"/>
                <a:cs typeface="Courier New" charset="0"/>
              </a:rPr>
              <a:t> = </a:t>
            </a:r>
            <a:r>
              <a:rPr lang="en-US" sz="1400" dirty="0" err="1">
                <a:latin typeface="Courier New" charset="0"/>
                <a:ea typeface="Courier New" charset="0"/>
                <a:cs typeface="Courier New" charset="0"/>
              </a:rPr>
              <a:t>main.parseGenomeJson</a:t>
            </a:r>
            <a:r>
              <a:rPr lang="en-US" sz="1400" dirty="0">
                <a:latin typeface="Courier New" charset="0"/>
                <a:ea typeface="Courier New" charset="0"/>
                <a:cs typeface="Courier New" charset="0"/>
              </a:rPr>
              <a:t>(notch1Data)</a:t>
            </a:r>
          </a:p>
          <a:p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4930815" y="1238491"/>
            <a:ext cx="3912243" cy="1200329"/>
            <a:chOff x="4930815" y="1238491"/>
            <a:chExt cx="3912243" cy="1200329"/>
          </a:xfrm>
        </p:grpSpPr>
        <p:sp>
          <p:nvSpPr>
            <p:cNvPr id="3" name="Rectangular Callout 2"/>
            <p:cNvSpPr/>
            <p:nvPr/>
          </p:nvSpPr>
          <p:spPr bwMode="auto">
            <a:xfrm>
              <a:off x="4930815" y="1238491"/>
              <a:ext cx="3912243" cy="1200329"/>
            </a:xfrm>
            <a:prstGeom prst="wedgeRectCallout">
              <a:avLst>
                <a:gd name="adj1" fmla="val -82076"/>
                <a:gd name="adj2" fmla="val 110848"/>
              </a:avLst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1981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5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4982901" y="1238491"/>
              <a:ext cx="370389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Using a comma separated list of taxonomy identifiers</a:t>
              </a: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185194" y="5208608"/>
            <a:ext cx="8776762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ourier New" charset="0"/>
                <a:ea typeface="Courier New" charset="0"/>
                <a:cs typeface="Courier New" charset="0"/>
              </a:rPr>
              <a:t>https://www.ebi.ac.uk/proteins/api/coordinates?gene=notch1&amp;taxid=9606,10090,7955</a:t>
            </a:r>
          </a:p>
          <a:p>
            <a:r>
              <a:rPr lang="en-US" sz="1400" dirty="0">
                <a:latin typeface="Courier New" charset="0"/>
                <a:ea typeface="Courier New" charset="0"/>
                <a:cs typeface="Courier New" charset="0"/>
              </a:rPr>
              <a:t>&amp;offset=0&amp;size=100format=</a:t>
            </a:r>
            <a:r>
              <a:rPr lang="en-US" sz="1400" dirty="0" err="1">
                <a:latin typeface="Courier New" charset="0"/>
                <a:ea typeface="Courier New" charset="0"/>
                <a:cs typeface="Courier New" charset="0"/>
              </a:rPr>
              <a:t>json</a:t>
            </a:r>
            <a:endParaRPr lang="en-US" sz="1400" dirty="0">
              <a:latin typeface="Courier New" charset="0"/>
              <a:ea typeface="Courier New" charset="0"/>
              <a:cs typeface="Courier New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405815" y="6244542"/>
            <a:ext cx="797952" cy="590308"/>
            <a:chOff x="6267587" y="1105735"/>
            <a:chExt cx="1975118" cy="1037249"/>
          </a:xfrm>
        </p:grpSpPr>
        <p:sp>
          <p:nvSpPr>
            <p:cNvPr id="9" name="Rounded Rectangle 8"/>
            <p:cNvSpPr/>
            <p:nvPr/>
          </p:nvSpPr>
          <p:spPr bwMode="auto">
            <a:xfrm>
              <a:off x="6267587" y="1105735"/>
              <a:ext cx="1975118" cy="1037249"/>
            </a:xfrm>
            <a:prstGeom prst="round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1981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5200">
                <a:solidFill>
                  <a:srgbClr val="000000"/>
                </a:solidFill>
                <a:ea typeface="ＭＳ Ｐゴシック" charset="0"/>
                <a:cs typeface="ＭＳ Ｐゴシック" charset="0"/>
              </a:endParaRPr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10" t="9698" r="7615" b="20566"/>
            <a:stretch/>
          </p:blipFill>
          <p:spPr>
            <a:xfrm>
              <a:off x="6330683" y="1174704"/>
              <a:ext cx="1848927" cy="9029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56739691"/>
      </p:ext>
    </p:extLst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533400" y="304800"/>
            <a:ext cx="8153400" cy="762000"/>
          </a:xfrm>
        </p:spPr>
        <p:txBody>
          <a:bodyPr/>
          <a:lstStyle/>
          <a:p>
            <a:r>
              <a:rPr lang="en-GB" sz="3600" b="1" dirty="0">
                <a:solidFill>
                  <a:schemeClr val="tx1"/>
                </a:solidFill>
                <a:latin typeface="+mj-lt"/>
                <a:cs typeface="EBI-Conceptual"/>
              </a:rPr>
              <a:t>Coordinates by Python Scripting</a:t>
            </a:r>
            <a:endParaRPr lang="en-GB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is-IS" sz="1000" dirty="0">
                <a:latin typeface="Courier New" charset="0"/>
                <a:ea typeface="Courier New" charset="0"/>
                <a:cs typeface="Courier New" charset="0"/>
              </a:rPr>
              <a:t>for row in coordinates:</a:t>
            </a:r>
          </a:p>
          <a:p>
            <a:pPr marL="0" indent="0">
              <a:buNone/>
            </a:pPr>
            <a:r>
              <a:rPr lang="is-IS" sz="1000" dirty="0">
                <a:latin typeface="Courier New" charset="0"/>
                <a:ea typeface="Courier New" charset="0"/>
                <a:cs typeface="Courier New" charset="0"/>
              </a:rPr>
              <a:t>            accession = row["accession"]</a:t>
            </a:r>
          </a:p>
          <a:p>
            <a:pPr marL="0" indent="0">
              <a:buNone/>
            </a:pPr>
            <a:r>
              <a:rPr lang="is-IS" sz="1000" dirty="0">
                <a:latin typeface="Courier New" charset="0"/>
                <a:ea typeface="Courier New" charset="0"/>
                <a:cs typeface="Courier New" charset="0"/>
              </a:rPr>
              <a:t>            geneName = self.processGene(row["gene"])</a:t>
            </a:r>
          </a:p>
          <a:p>
            <a:pPr marL="0" indent="0">
              <a:buNone/>
            </a:pPr>
            <a:r>
              <a:rPr lang="is-IS" sz="1000" dirty="0">
                <a:latin typeface="Courier New" charset="0"/>
                <a:ea typeface="Courier New" charset="0"/>
                <a:cs typeface="Courier New" charset="0"/>
              </a:rPr>
              <a:t>            taxId = row["</a:t>
            </a:r>
            <a:r>
              <a:rPr lang="is-IS" sz="1000" u="sng" dirty="0">
                <a:latin typeface="Courier New" charset="0"/>
                <a:ea typeface="Courier New" charset="0"/>
                <a:cs typeface="Courier New" charset="0"/>
              </a:rPr>
              <a:t>taxid</a:t>
            </a:r>
            <a:r>
              <a:rPr lang="is-IS" sz="1000" dirty="0">
                <a:latin typeface="Courier New" charset="0"/>
                <a:ea typeface="Courier New" charset="0"/>
                <a:cs typeface="Courier New" charset="0"/>
              </a:rPr>
              <a:t>"]</a:t>
            </a:r>
          </a:p>
          <a:p>
            <a:pPr marL="0" indent="0">
              <a:buNone/>
            </a:pPr>
            <a:r>
              <a:rPr lang="is-IS" sz="1000" dirty="0">
                <a:latin typeface="Courier New" charset="0"/>
                <a:ea typeface="Courier New" charset="0"/>
                <a:cs typeface="Courier New" charset="0"/>
              </a:rPr>
              <a:t>            </a:t>
            </a:r>
          </a:p>
          <a:p>
            <a:pPr marL="0" indent="0">
              <a:buNone/>
            </a:pPr>
            <a:r>
              <a:rPr lang="is-IS" sz="1000" dirty="0">
                <a:latin typeface="Courier New" charset="0"/>
                <a:ea typeface="Courier New" charset="0"/>
                <a:cs typeface="Courier New" charset="0"/>
              </a:rPr>
              <a:t>            for trans in row["gnCoordinate"]:</a:t>
            </a:r>
          </a:p>
          <a:p>
            <a:pPr marL="0" indent="0">
              <a:buNone/>
            </a:pPr>
            <a:r>
              <a:rPr lang="is-IS" sz="1000" dirty="0">
                <a:latin typeface="Courier New" charset="0"/>
                <a:ea typeface="Courier New" charset="0"/>
                <a:cs typeface="Courier New" charset="0"/>
              </a:rPr>
              <a:t>                chromosome = trans["genomicLocation"]["</a:t>
            </a:r>
            <a:r>
              <a:rPr lang="is-IS" sz="1000" u="sng" dirty="0">
                <a:latin typeface="Courier New" charset="0"/>
                <a:ea typeface="Courier New" charset="0"/>
                <a:cs typeface="Courier New" charset="0"/>
              </a:rPr>
              <a:t>chromosome</a:t>
            </a:r>
            <a:r>
              <a:rPr lang="is-IS" sz="1000" dirty="0">
                <a:latin typeface="Courier New" charset="0"/>
                <a:ea typeface="Courier New" charset="0"/>
                <a:cs typeface="Courier New" charset="0"/>
              </a:rPr>
              <a:t>"]</a:t>
            </a:r>
          </a:p>
          <a:p>
            <a:pPr marL="0" indent="0">
              <a:buNone/>
            </a:pPr>
            <a:r>
              <a:rPr lang="is-IS" sz="1000" dirty="0">
                <a:latin typeface="Courier New" charset="0"/>
                <a:ea typeface="Courier New" charset="0"/>
                <a:cs typeface="Courier New" charset="0"/>
              </a:rPr>
              <a:t>                chrStart = trans["genomicLocation"]["start"]</a:t>
            </a:r>
          </a:p>
          <a:p>
            <a:pPr marL="0" indent="0">
              <a:buNone/>
            </a:pPr>
            <a:r>
              <a:rPr lang="is-IS" sz="1000" dirty="0">
                <a:latin typeface="Courier New" charset="0"/>
                <a:ea typeface="Courier New" charset="0"/>
                <a:cs typeface="Courier New" charset="0"/>
              </a:rPr>
              <a:t>                chrEnd = trans["genomicLocation"]["end"]</a:t>
            </a:r>
          </a:p>
          <a:p>
            <a:pPr marL="0" indent="0">
              <a:buNone/>
            </a:pPr>
            <a:r>
              <a:rPr lang="is-IS" sz="1000" dirty="0">
                <a:latin typeface="Courier New" charset="0"/>
                <a:ea typeface="Courier New" charset="0"/>
                <a:cs typeface="Courier New" charset="0"/>
              </a:rPr>
              <a:t>                ensg = trans["ensemblGeneId"]</a:t>
            </a:r>
          </a:p>
          <a:p>
            <a:pPr marL="0" indent="0">
              <a:buNone/>
            </a:pPr>
            <a:r>
              <a:rPr lang="is-IS" sz="1000" dirty="0">
                <a:latin typeface="Courier New" charset="0"/>
                <a:ea typeface="Courier New" charset="0"/>
                <a:cs typeface="Courier New" charset="0"/>
              </a:rPr>
              <a:t>                exons = trans["genomicLocation"]["</a:t>
            </a:r>
            <a:r>
              <a:rPr lang="is-IS" sz="1000" u="sng" dirty="0">
                <a:latin typeface="Courier New" charset="0"/>
                <a:ea typeface="Courier New" charset="0"/>
                <a:cs typeface="Courier New" charset="0"/>
              </a:rPr>
              <a:t>exon</a:t>
            </a:r>
            <a:r>
              <a:rPr lang="is-IS" sz="1000" dirty="0">
                <a:latin typeface="Courier New" charset="0"/>
                <a:ea typeface="Courier New" charset="0"/>
                <a:cs typeface="Courier New" charset="0"/>
              </a:rPr>
              <a:t>"]</a:t>
            </a:r>
          </a:p>
          <a:p>
            <a:pPr marL="0" indent="0">
              <a:buNone/>
            </a:pPr>
            <a:r>
              <a:rPr lang="is-IS" sz="1000" dirty="0">
                <a:latin typeface="Courier New" charset="0"/>
                <a:ea typeface="Courier New" charset="0"/>
                <a:cs typeface="Courier New" charset="0"/>
              </a:rPr>
              <a:t>                for e in exons:</a:t>
            </a:r>
          </a:p>
          <a:p>
            <a:pPr marL="0" indent="0">
              <a:buNone/>
            </a:pPr>
            <a:r>
              <a:rPr lang="is-IS" sz="1000" dirty="0">
                <a:latin typeface="Courier New" charset="0"/>
                <a:ea typeface="Courier New" charset="0"/>
                <a:cs typeface="Courier New" charset="0"/>
              </a:rPr>
              <a:t>                    processedRow = []</a:t>
            </a:r>
          </a:p>
          <a:p>
            <a:pPr marL="0" indent="0">
              <a:buNone/>
            </a:pPr>
            <a:r>
              <a:rPr lang="is-IS" sz="1000" dirty="0">
                <a:latin typeface="Courier New" charset="0"/>
                <a:ea typeface="Courier New" charset="0"/>
                <a:cs typeface="Courier New" charset="0"/>
              </a:rPr>
              <a:t>                    processedRow.append(accession)</a:t>
            </a:r>
          </a:p>
          <a:p>
            <a:pPr marL="0" indent="0">
              <a:buNone/>
            </a:pPr>
            <a:r>
              <a:rPr lang="is-IS" sz="1000" dirty="0">
                <a:latin typeface="Courier New" charset="0"/>
                <a:ea typeface="Courier New" charset="0"/>
                <a:cs typeface="Courier New" charset="0"/>
              </a:rPr>
              <a:t>                    processedRow.append(geneName)</a:t>
            </a:r>
          </a:p>
          <a:p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5822065" y="918258"/>
            <a:ext cx="3032567" cy="1569661"/>
            <a:chOff x="5822065" y="918258"/>
            <a:chExt cx="3032567" cy="1569661"/>
          </a:xfrm>
        </p:grpSpPr>
        <p:sp>
          <p:nvSpPr>
            <p:cNvPr id="3" name="Rectangular Callout 2"/>
            <p:cNvSpPr/>
            <p:nvPr/>
          </p:nvSpPr>
          <p:spPr bwMode="auto">
            <a:xfrm>
              <a:off x="5822065" y="918259"/>
              <a:ext cx="3032567" cy="1569660"/>
            </a:xfrm>
            <a:prstGeom prst="wedgeRectCallout">
              <a:avLst>
                <a:gd name="adj1" fmla="val -106639"/>
                <a:gd name="adj2" fmla="val 56824"/>
              </a:avLst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1981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5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5972536" y="918258"/>
              <a:ext cx="2882095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Additional for loop to handle multiple genes and transcripts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405815" y="6244542"/>
            <a:ext cx="797952" cy="590308"/>
            <a:chOff x="6267587" y="1105735"/>
            <a:chExt cx="1975118" cy="1037249"/>
          </a:xfrm>
        </p:grpSpPr>
        <p:sp>
          <p:nvSpPr>
            <p:cNvPr id="8" name="Rounded Rectangle 7"/>
            <p:cNvSpPr/>
            <p:nvPr/>
          </p:nvSpPr>
          <p:spPr bwMode="auto">
            <a:xfrm>
              <a:off x="6267587" y="1105735"/>
              <a:ext cx="1975118" cy="1037249"/>
            </a:xfrm>
            <a:prstGeom prst="round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1981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5200">
                <a:solidFill>
                  <a:srgbClr val="000000"/>
                </a:solidFill>
                <a:ea typeface="ＭＳ Ｐゴシック" charset="0"/>
                <a:cs typeface="ＭＳ Ｐゴシック" charset="0"/>
              </a:endParaRPr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10" t="9698" r="7615" b="20566"/>
            <a:stretch/>
          </p:blipFill>
          <p:spPr>
            <a:xfrm>
              <a:off x="6330683" y="1174704"/>
              <a:ext cx="1848927" cy="9029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4247178"/>
      </p:ext>
    </p:extLst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81965" y="304800"/>
            <a:ext cx="8304835" cy="762000"/>
          </a:xfrm>
        </p:spPr>
        <p:txBody>
          <a:bodyPr/>
          <a:lstStyle/>
          <a:p>
            <a:r>
              <a:rPr lang="en-GB" b="1" dirty="0">
                <a:solidFill>
                  <a:schemeClr val="tx1"/>
                </a:solidFill>
                <a:latin typeface="+mj-lt"/>
                <a:cs typeface="EBI-Conceptual"/>
              </a:rPr>
              <a:t>Multiple Species Python Scripting Output</a:t>
            </a:r>
            <a:endParaRPr lang="en-GB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43068" y="1219200"/>
            <a:ext cx="8634714" cy="4869084"/>
          </a:xfrm>
        </p:spPr>
        <p:txBody>
          <a:bodyPr/>
          <a:lstStyle/>
          <a:p>
            <a:pPr marL="0" indent="0">
              <a:buNone/>
            </a:pPr>
            <a:r>
              <a:rPr lang="tr-TR" sz="1050" dirty="0">
                <a:latin typeface="Courier New" charset="0"/>
                <a:ea typeface="Courier New" charset="0"/>
                <a:cs typeface="Courier New" charset="0"/>
              </a:rPr>
              <a:t>['P46531', 'NOTCH1', 9606, 'ENSG00000148400', 'ENST00000277541', 'ENSP00000277541', '9', 136496074, 136545786, '-', 34, 'ENSE00001247593', 136545726, 136545786, 1, 21]</a:t>
            </a:r>
          </a:p>
          <a:p>
            <a:pPr marL="0" indent="0">
              <a:buNone/>
            </a:pPr>
            <a:r>
              <a:rPr lang="tr-TR" sz="1050" dirty="0">
                <a:latin typeface="Courier New" charset="0"/>
                <a:ea typeface="Courier New" charset="0"/>
                <a:cs typeface="Courier New" charset="0"/>
              </a:rPr>
              <a:t>['Q01705', 'Notch1', 10090, 'ENSMUSG00000026923', 'ENSMUST00000028288', 'ENSMUSP00000028288', '2', 26459534, 26503558, '-', 34, 'ENSMUSE00000842070', 26503498, 26503558, 1, 21]</a:t>
            </a:r>
          </a:p>
          <a:p>
            <a:pPr marL="0" indent="0">
              <a:buNone/>
            </a:pPr>
            <a:r>
              <a:rPr lang="tr-TR" sz="1050" dirty="0">
                <a:latin typeface="Courier New" charset="0"/>
                <a:ea typeface="Courier New" charset="0"/>
                <a:cs typeface="Courier New" charset="0"/>
              </a:rPr>
              <a:t>['A2AIX5', 'Notch1', 10090, 'ENSMUSG00000026923', 'ENSMUST00000132820', 'ENSMUSP00000115258', '2', 26471278, 26509657, '-', 3, 'ENSMUSE00000758119', 26509612, 26509657, 1, 16]</a:t>
            </a:r>
          </a:p>
          <a:p>
            <a:pPr marL="0" indent="0">
              <a:buNone/>
            </a:pPr>
            <a:r>
              <a:rPr lang="tr-TR" sz="1050" dirty="0">
                <a:latin typeface="Courier New" charset="0"/>
                <a:ea typeface="Courier New" charset="0"/>
                <a:cs typeface="Courier New" charset="0"/>
              </a:rPr>
              <a:t>['F1QCA7', 'notch1b', 7955, 'ENSDARG00000052094', 'ENSDART00000050855', 'ENSDARP00000050854', '5', 65000732, 65103529, '-', 34, 'ENSDARE00000691015', 65103472, 65103529, 1, 20]</a:t>
            </a:r>
          </a:p>
          <a:p>
            <a:pPr marL="0" indent="0">
              <a:buNone/>
            </a:pPr>
            <a:r>
              <a:rPr lang="tr-TR" sz="1050" dirty="0">
                <a:latin typeface="Courier New" charset="0"/>
                <a:ea typeface="Courier New" charset="0"/>
                <a:cs typeface="Courier New" charset="0"/>
              </a:rPr>
              <a:t>['A0A0R4IMV9', 'notch1b', 7955, 'ENSDARG00000052094', 'ENSDART00000169616', 'ENSDARP00000137615', '5', 65000732, 65103529, '-', 34, 'ENSDARE00001174841', 65103472, 65103529, 1, 20]</a:t>
            </a:r>
          </a:p>
          <a:p>
            <a:pPr marL="0" indent="0">
              <a:buNone/>
            </a:pPr>
            <a:r>
              <a:rPr lang="pt-BR" sz="1050" dirty="0">
                <a:latin typeface="Courier New" charset="0"/>
                <a:ea typeface="Courier New" charset="0"/>
                <a:cs typeface="Courier New" charset="0"/>
              </a:rPr>
              <a:t>['A5WUN6', 'notch1b', 7955, 'ENSDARG00000052094', 'ENSDART00000130888', 'ENSDARP00000105460', '5', 65000732, 65099081, '-', 33, 'ENSDARE00001105610', 65099076, 65099081, 1, 2]</a:t>
            </a:r>
          </a:p>
          <a:p>
            <a:pPr marL="0" indent="0">
              <a:buNone/>
            </a:pPr>
            <a:r>
              <a:rPr lang="tr-TR" sz="1050" dirty="0">
                <a:latin typeface="Courier New" charset="0"/>
                <a:ea typeface="Courier New" charset="0"/>
                <a:cs typeface="Courier New" charset="0"/>
              </a:rPr>
              <a:t>['A0A0R4IT11', 'notch1a', 7955, 'ENSDARG00000103554', 'ENSDART00000160208', 'ENSDARP00000131914', '21', 4602562, 4684307, '-', 33, 'ENSDARE00001199233', 4684244, 4684307, 1, 22]</a:t>
            </a:r>
          </a:p>
          <a:p>
            <a:pPr marL="0" indent="0">
              <a:buNone/>
            </a:pPr>
            <a:r>
              <a:rPr lang="tr-TR" sz="1050" dirty="0">
                <a:latin typeface="Courier New" charset="0"/>
                <a:ea typeface="Courier New" charset="0"/>
                <a:cs typeface="Courier New" charset="0"/>
              </a:rPr>
              <a:t>['A0A0R4IT11', 'notch1a', 7955, 'ENSDARG00000103554', 'ENSDART00000168930', 'ENSDARP00000137942', '21', 4602562, 4684307, '-', 33, 'ENSDARE00001209163', 4684244, 4684307, 1, 22]</a:t>
            </a:r>
          </a:p>
          <a:p>
            <a:pPr marL="0" indent="0">
              <a:buNone/>
            </a:pPr>
            <a:r>
              <a:rPr lang="tr-TR" sz="1050" dirty="0">
                <a:latin typeface="Courier New" charset="0"/>
                <a:ea typeface="Courier New" charset="0"/>
                <a:cs typeface="Courier New" charset="0"/>
              </a:rPr>
              <a:t>['A0A0R4IT11', 'notch1a', 7955, 'ENSDARG00000103554', 'ENSDART00000177821', 'ENSDARP00000144572', '21', 4602562, 4684307, '-', 33, 'ENSDARE00001247709', 4684244, 4684307, 1, 22]</a:t>
            </a:r>
          </a:p>
          <a:p>
            <a:pPr marL="0" indent="0">
              <a:buNone/>
            </a:pPr>
            <a:r>
              <a:rPr lang="tr-TR" sz="1050" dirty="0">
                <a:latin typeface="Courier New" charset="0"/>
                <a:ea typeface="Courier New" charset="0"/>
                <a:cs typeface="Courier New" charset="0"/>
              </a:rPr>
              <a:t>['I3IS74', 'notch1a', 7955, 'ENSDARG00000103554', 'ENSDART00000151019', 'ENSDARP00000125740', '21', 4684245, 4684307, '-', 1, 'ENSDARE00001071721', 4684245, 4684307, 1, 21]</a:t>
            </a:r>
          </a:p>
          <a:p>
            <a:pPr marL="0" indent="0">
              <a:buNone/>
            </a:pPr>
            <a:r>
              <a:rPr lang="tr-TR" sz="1050" dirty="0">
                <a:latin typeface="Courier New" charset="0"/>
                <a:ea typeface="Courier New" charset="0"/>
                <a:cs typeface="Courier New" charset="0"/>
              </a:rPr>
              <a:t>['A0A0R4IW83', 'notch1a', 7955, 'ENSDARG00000103554', 'ENSDART00000158232', 'ENSDARP00000140612', '21', 4602562, 4629121, '-', 20, 'ENSDARE00001225782', 4629007, 4629121, 1, 39]</a:t>
            </a:r>
          </a:p>
          <a:p>
            <a:pPr marL="0" indent="0">
              <a:buNone/>
            </a:pPr>
            <a:endParaRPr lang="tr-TR" sz="1050" dirty="0">
              <a:latin typeface="Courier New" charset="0"/>
              <a:ea typeface="Courier New" charset="0"/>
              <a:cs typeface="Courier New" charset="0"/>
            </a:endParaRPr>
          </a:p>
          <a:p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405815" y="6244542"/>
            <a:ext cx="797952" cy="590308"/>
            <a:chOff x="6267587" y="1105735"/>
            <a:chExt cx="1975118" cy="1037249"/>
          </a:xfrm>
        </p:grpSpPr>
        <p:sp>
          <p:nvSpPr>
            <p:cNvPr id="5" name="Rounded Rectangle 4"/>
            <p:cNvSpPr/>
            <p:nvPr/>
          </p:nvSpPr>
          <p:spPr bwMode="auto">
            <a:xfrm>
              <a:off x="6267587" y="1105735"/>
              <a:ext cx="1975118" cy="1037249"/>
            </a:xfrm>
            <a:prstGeom prst="round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1981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5200">
                <a:solidFill>
                  <a:srgbClr val="000000"/>
                </a:solidFill>
                <a:ea typeface="ＭＳ Ｐゴシック" charset="0"/>
                <a:cs typeface="ＭＳ Ｐゴシック" charset="0"/>
              </a:endParaRPr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10" t="9698" r="7615" b="20566"/>
            <a:stretch/>
          </p:blipFill>
          <p:spPr>
            <a:xfrm>
              <a:off x="6330683" y="1174704"/>
              <a:ext cx="1848927" cy="9029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1425688"/>
      </p:ext>
    </p:extLst>
  </p:cSld>
  <p:clrMapOvr>
    <a:masterClrMapping/>
  </p:clrMapOvr>
  <p:transition>
    <p:cut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BLUE_DNAStrands.jpg"/>
          <p:cNvPicPr>
            <a:picLocks noChangeAspect="1"/>
          </p:cNvPicPr>
          <p:nvPr/>
        </p:nvPicPr>
        <p:blipFill rotWithShape="1">
          <a:blip r:embed="rId3" cstate="screen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214533"/>
          </a:xfrm>
          <a:prstGeom prst="rect">
            <a:avLst/>
          </a:prstGeom>
        </p:spPr>
      </p:pic>
      <p:sp>
        <p:nvSpPr>
          <p:cNvPr id="46082" name="Title 1"/>
          <p:cNvSpPr>
            <a:spLocks noGrp="1"/>
          </p:cNvSpPr>
          <p:nvPr>
            <p:ph type="title"/>
          </p:nvPr>
        </p:nvSpPr>
        <p:spPr>
          <a:xfrm>
            <a:off x="495300" y="1184475"/>
            <a:ext cx="8153400" cy="762000"/>
          </a:xfrm>
        </p:spPr>
        <p:txBody>
          <a:bodyPr/>
          <a:lstStyle/>
          <a:p>
            <a:pPr eaLnBrk="1" hangingPunct="1"/>
            <a:r>
              <a:rPr lang="en-US" b="1" dirty="0">
                <a:solidFill>
                  <a:srgbClr val="FFFFFF"/>
                </a:solidFill>
                <a:latin typeface="+mj-lt"/>
              </a:rPr>
              <a:t>Part I</a:t>
            </a:r>
            <a:br>
              <a:rPr lang="en-US" b="1" dirty="0">
                <a:solidFill>
                  <a:srgbClr val="FFFFFF"/>
                </a:solidFill>
                <a:latin typeface="+mj-lt"/>
              </a:rPr>
            </a:br>
            <a:br>
              <a:rPr lang="en-US" b="1" dirty="0">
                <a:solidFill>
                  <a:srgbClr val="FFFFFF"/>
                </a:solidFill>
                <a:latin typeface="+mj-lt"/>
              </a:rPr>
            </a:br>
            <a:br>
              <a:rPr lang="en-US" b="1" dirty="0">
                <a:solidFill>
                  <a:srgbClr val="FFFFFF"/>
                </a:solidFill>
                <a:latin typeface="+mj-lt"/>
              </a:rPr>
            </a:br>
            <a:br>
              <a:rPr lang="en-US" b="1" dirty="0">
                <a:solidFill>
                  <a:srgbClr val="FFFFFF"/>
                </a:solidFill>
                <a:latin typeface="+mj-lt"/>
              </a:rPr>
            </a:br>
            <a:r>
              <a:rPr lang="en-US" b="1" dirty="0">
                <a:solidFill>
                  <a:srgbClr val="FFFFFF"/>
                </a:solidFill>
                <a:latin typeface="+mj-lt"/>
              </a:rPr>
              <a:t>What is the Proteins API?</a:t>
            </a:r>
            <a:br>
              <a:rPr lang="en-US" b="1" dirty="0">
                <a:solidFill>
                  <a:srgbClr val="FFFFFF"/>
                </a:solidFill>
                <a:latin typeface="+mj-lt"/>
              </a:rPr>
            </a:br>
            <a:r>
              <a:rPr lang="en-US" b="1" dirty="0">
                <a:solidFill>
                  <a:srgbClr val="FFFFFF"/>
                </a:solidFill>
                <a:latin typeface="+mj-lt"/>
              </a:rPr>
              <a:t>and</a:t>
            </a:r>
            <a:br>
              <a:rPr lang="en-US" b="1" dirty="0">
                <a:solidFill>
                  <a:srgbClr val="FFFFFF"/>
                </a:solidFill>
                <a:latin typeface="+mj-lt"/>
              </a:rPr>
            </a:br>
            <a:r>
              <a:rPr lang="en-US" b="1" dirty="0">
                <a:solidFill>
                  <a:srgbClr val="FFFFFF"/>
                </a:solidFill>
                <a:latin typeface="+mj-lt"/>
              </a:rPr>
              <a:t>Where to find it.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405815" y="6244542"/>
            <a:ext cx="797952" cy="590308"/>
            <a:chOff x="6267587" y="1105735"/>
            <a:chExt cx="1975118" cy="1037249"/>
          </a:xfrm>
        </p:grpSpPr>
        <p:sp>
          <p:nvSpPr>
            <p:cNvPr id="9" name="Rounded Rectangle 8"/>
            <p:cNvSpPr/>
            <p:nvPr/>
          </p:nvSpPr>
          <p:spPr bwMode="auto">
            <a:xfrm>
              <a:off x="6267587" y="1105735"/>
              <a:ext cx="1975118" cy="1037249"/>
            </a:xfrm>
            <a:prstGeom prst="round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1981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5200">
                <a:solidFill>
                  <a:srgbClr val="000000"/>
                </a:solidFill>
                <a:ea typeface="ＭＳ Ｐゴシック" charset="0"/>
                <a:cs typeface="ＭＳ Ｐゴシック" charset="0"/>
              </a:endParaRPr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10" t="9698" r="7615" b="20566"/>
            <a:stretch/>
          </p:blipFill>
          <p:spPr>
            <a:xfrm>
              <a:off x="6330683" y="1174704"/>
              <a:ext cx="1848927" cy="9029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15285355"/>
      </p:ext>
    </p:extLst>
  </p:cSld>
  <p:clrMapOvr>
    <a:masterClrMapping/>
  </p:clrMapOvr>
  <p:transition advClick="0" advTm="11000">
    <p:cut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533400" y="304800"/>
            <a:ext cx="8153400" cy="762000"/>
          </a:xfrm>
        </p:spPr>
        <p:txBody>
          <a:bodyPr/>
          <a:lstStyle/>
          <a:p>
            <a:r>
              <a:rPr lang="en-GB" b="1" dirty="0">
                <a:solidFill>
                  <a:schemeClr val="tx1"/>
                </a:solidFill>
                <a:latin typeface="+mj-lt"/>
              </a:rPr>
              <a:t>Finding the proteins API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833378"/>
            <a:ext cx="6670190" cy="443428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565305"/>
            <a:ext cx="8252749" cy="1203856"/>
          </a:xfrm>
          <a:prstGeom prst="rect">
            <a:avLst/>
          </a:prstGeom>
          <a:ln>
            <a:solidFill>
              <a:schemeClr val="tx2">
                <a:lumMod val="50000"/>
              </a:schemeClr>
            </a:solidFill>
          </a:ln>
        </p:spPr>
      </p:pic>
      <p:grpSp>
        <p:nvGrpSpPr>
          <p:cNvPr id="7" name="Group 6"/>
          <p:cNvGrpSpPr/>
          <p:nvPr/>
        </p:nvGrpSpPr>
        <p:grpSpPr>
          <a:xfrm>
            <a:off x="405815" y="6244542"/>
            <a:ext cx="797952" cy="590308"/>
            <a:chOff x="6267587" y="1105735"/>
            <a:chExt cx="1975118" cy="1037249"/>
          </a:xfrm>
        </p:grpSpPr>
        <p:sp>
          <p:nvSpPr>
            <p:cNvPr id="8" name="Rounded Rectangle 7"/>
            <p:cNvSpPr/>
            <p:nvPr/>
          </p:nvSpPr>
          <p:spPr bwMode="auto">
            <a:xfrm>
              <a:off x="6267587" y="1105735"/>
              <a:ext cx="1975118" cy="1037249"/>
            </a:xfrm>
            <a:prstGeom prst="round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1981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5200">
                <a:solidFill>
                  <a:srgbClr val="000000"/>
                </a:solidFill>
                <a:ea typeface="ＭＳ Ｐゴシック" charset="0"/>
                <a:cs typeface="ＭＳ Ｐゴシック" charset="0"/>
              </a:endParaRPr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10" t="9698" r="7615" b="20566"/>
            <a:stretch/>
          </p:blipFill>
          <p:spPr>
            <a:xfrm>
              <a:off x="6330683" y="1174704"/>
              <a:ext cx="1848927" cy="9029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29212035"/>
      </p:ext>
    </p:extLst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D604995-FAA8-1841-AE8D-E9EB8A81AC50}"/>
              </a:ext>
            </a:extLst>
          </p:cNvPr>
          <p:cNvSpPr txBox="1"/>
          <p:nvPr/>
        </p:nvSpPr>
        <p:spPr>
          <a:xfrm>
            <a:off x="305601" y="2862423"/>
            <a:ext cx="8708346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600" b="1" dirty="0"/>
              <a:t>https://www.ebi.ac.uk/proteins/</a:t>
            </a:r>
            <a:r>
              <a:rPr lang="en-US" sz="3600" b="1" dirty="0" err="1"/>
              <a:t>api</a:t>
            </a:r>
            <a:r>
              <a:rPr lang="en-US" sz="3600" b="1" dirty="0"/>
              <a:t>/doc/</a:t>
            </a:r>
          </a:p>
        </p:txBody>
      </p:sp>
    </p:spTree>
    <p:extLst>
      <p:ext uri="{BB962C8B-B14F-4D97-AF65-F5344CB8AC3E}">
        <p14:creationId xmlns:p14="http://schemas.microsoft.com/office/powerpoint/2010/main" val="701545426"/>
      </p:ext>
    </p:extLst>
  </p:cSld>
  <p:clrMapOvr>
    <a:masterClrMapping/>
  </p:clrMapOvr>
  <p:transition>
    <p:cut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533400" y="304800"/>
            <a:ext cx="8153400" cy="762000"/>
          </a:xfrm>
        </p:spPr>
        <p:txBody>
          <a:bodyPr/>
          <a:lstStyle/>
          <a:p>
            <a:r>
              <a:rPr lang="en-GB" b="1" dirty="0">
                <a:solidFill>
                  <a:schemeClr val="tx2">
                    <a:lumMod val="50000"/>
                  </a:schemeClr>
                </a:solidFill>
                <a:latin typeface="+mj-lt"/>
              </a:rPr>
              <a:t>The Proteins API web interface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405815" y="6244542"/>
            <a:ext cx="797952" cy="590308"/>
            <a:chOff x="6267587" y="1105735"/>
            <a:chExt cx="1975118" cy="1037249"/>
          </a:xfrm>
        </p:grpSpPr>
        <p:sp>
          <p:nvSpPr>
            <p:cNvPr id="9" name="Rounded Rectangle 8"/>
            <p:cNvSpPr/>
            <p:nvPr/>
          </p:nvSpPr>
          <p:spPr bwMode="auto">
            <a:xfrm>
              <a:off x="6267587" y="1105735"/>
              <a:ext cx="1975118" cy="1037249"/>
            </a:xfrm>
            <a:prstGeom prst="round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1981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5200">
                <a:solidFill>
                  <a:srgbClr val="000000"/>
                </a:solidFill>
                <a:ea typeface="ＭＳ Ｐゴシック" charset="0"/>
                <a:cs typeface="ＭＳ Ｐゴシック" charset="0"/>
              </a:endParaRPr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10" t="9698" r="7615" b="20566"/>
            <a:stretch/>
          </p:blipFill>
          <p:spPr>
            <a:xfrm>
              <a:off x="6330683" y="1174704"/>
              <a:ext cx="1848927" cy="902964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86F0814E-4FB5-264A-9F51-C4ED73F139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815" y="919362"/>
            <a:ext cx="8406882" cy="517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30670"/>
      </p:ext>
    </p:extLst>
  </p:cSld>
  <p:clrMapOvr>
    <a:masterClrMapping/>
  </p:clrMapOvr>
  <p:transition>
    <p:cut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ED34ACE-3E56-FC47-82CB-18F88344D9A9}"/>
              </a:ext>
            </a:extLst>
          </p:cNvPr>
          <p:cNvGrpSpPr/>
          <p:nvPr/>
        </p:nvGrpSpPr>
        <p:grpSpPr>
          <a:xfrm>
            <a:off x="405815" y="6244542"/>
            <a:ext cx="797952" cy="590308"/>
            <a:chOff x="6267587" y="1105735"/>
            <a:chExt cx="1975118" cy="1037249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1C2AE06D-0E16-5F44-BECF-B3A967B54BD0}"/>
                </a:ext>
              </a:extLst>
            </p:cNvPr>
            <p:cNvSpPr/>
            <p:nvPr/>
          </p:nvSpPr>
          <p:spPr bwMode="auto">
            <a:xfrm>
              <a:off x="6267587" y="1105735"/>
              <a:ext cx="1975118" cy="1037249"/>
            </a:xfrm>
            <a:prstGeom prst="round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1981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5200">
                <a:solidFill>
                  <a:srgbClr val="000000"/>
                </a:solidFill>
                <a:ea typeface="ＭＳ Ｐゴシック" charset="0"/>
                <a:cs typeface="ＭＳ Ｐゴシック" charset="0"/>
              </a:endParaRP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ADED6BA-EDE9-8E4E-92B7-7015363E3EC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10" t="9698" r="7615" b="20566"/>
            <a:stretch/>
          </p:blipFill>
          <p:spPr>
            <a:xfrm>
              <a:off x="6330683" y="1174704"/>
              <a:ext cx="1848927" cy="902964"/>
            </a:xfrm>
            <a:prstGeom prst="rect">
              <a:avLst/>
            </a:prstGeom>
          </p:spPr>
        </p:pic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F90C8A7A-B8A3-FA45-8F22-C853BC699C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815" y="477079"/>
            <a:ext cx="8274359" cy="5406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694596"/>
      </p:ext>
    </p:extLst>
  </p:cSld>
  <p:clrMapOvr>
    <a:masterClrMapping/>
  </p:clrMapOvr>
  <p:transition>
    <p:cut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5AFF51CC-AEF4-1D4C-BB07-6A2581AE064B}"/>
              </a:ext>
            </a:extLst>
          </p:cNvPr>
          <p:cNvGrpSpPr/>
          <p:nvPr/>
        </p:nvGrpSpPr>
        <p:grpSpPr>
          <a:xfrm>
            <a:off x="405815" y="6244542"/>
            <a:ext cx="797952" cy="590308"/>
            <a:chOff x="6267587" y="1105735"/>
            <a:chExt cx="1975118" cy="1037249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E181FAE4-324E-CF40-B455-967090C9A20C}"/>
                </a:ext>
              </a:extLst>
            </p:cNvPr>
            <p:cNvSpPr/>
            <p:nvPr/>
          </p:nvSpPr>
          <p:spPr bwMode="auto">
            <a:xfrm>
              <a:off x="6267587" y="1105735"/>
              <a:ext cx="1975118" cy="1037249"/>
            </a:xfrm>
            <a:prstGeom prst="round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1981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5200">
                <a:solidFill>
                  <a:srgbClr val="000000"/>
                </a:solidFill>
                <a:ea typeface="ＭＳ Ｐゴシック" charset="0"/>
                <a:cs typeface="ＭＳ Ｐゴシック" charset="0"/>
              </a:endParaRP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D0C770C-A513-C64A-B189-BAD7186DBED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10" t="9698" r="7615" b="20566"/>
            <a:stretch/>
          </p:blipFill>
          <p:spPr>
            <a:xfrm>
              <a:off x="6330683" y="1174704"/>
              <a:ext cx="1848927" cy="902964"/>
            </a:xfrm>
            <a:prstGeom prst="rect">
              <a:avLst/>
            </a:prstGeom>
          </p:spPr>
        </p:pic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DD629DC3-66E6-B445-A711-56418B8F15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814" y="503583"/>
            <a:ext cx="8340621" cy="5155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343709"/>
      </p:ext>
    </p:extLst>
  </p:cSld>
  <p:clrMapOvr>
    <a:masterClrMapping/>
  </p:clrMapOvr>
  <p:transition>
    <p:cut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533400" y="304800"/>
            <a:ext cx="8153400" cy="762000"/>
          </a:xfrm>
        </p:spPr>
        <p:txBody>
          <a:bodyPr/>
          <a:lstStyle/>
          <a:p>
            <a:r>
              <a:rPr lang="en-GB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Swagger</a:t>
            </a:r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C0F7FEA0-A891-FD40-B103-96A5298D35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59689" y="867058"/>
            <a:ext cx="6252659" cy="5226645"/>
          </a:xfrm>
        </p:spPr>
      </p:pic>
      <p:sp>
        <p:nvSpPr>
          <p:cNvPr id="7" name="Rectangular Callout 6"/>
          <p:cNvSpPr/>
          <p:nvPr/>
        </p:nvSpPr>
        <p:spPr bwMode="auto">
          <a:xfrm>
            <a:off x="4309906" y="596579"/>
            <a:ext cx="2750651" cy="1359544"/>
          </a:xfrm>
          <a:prstGeom prst="wedgeRectCallout">
            <a:avLst>
              <a:gd name="adj1" fmla="val -84962"/>
              <a:gd name="adj2" fmla="val 63820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981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Example output</a:t>
            </a:r>
            <a:r>
              <a:rPr kumimoji="0" lang="en-US" sz="20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 and data model (based upon selected response type).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375520" y="867058"/>
            <a:ext cx="1622945" cy="1919585"/>
            <a:chOff x="533399" y="937549"/>
            <a:chExt cx="1622945" cy="1919585"/>
          </a:xfrm>
          <a:solidFill>
            <a:schemeClr val="bg1"/>
          </a:solidFill>
        </p:grpSpPr>
        <p:sp>
          <p:nvSpPr>
            <p:cNvPr id="8" name="Rectangular Callout 7"/>
            <p:cNvSpPr/>
            <p:nvPr/>
          </p:nvSpPr>
          <p:spPr bwMode="auto">
            <a:xfrm>
              <a:off x="533399" y="937549"/>
              <a:ext cx="1622945" cy="1919585"/>
            </a:xfrm>
            <a:prstGeom prst="wedgeRectCallout">
              <a:avLst>
                <a:gd name="adj1" fmla="val 73284"/>
                <a:gd name="adj2" fmla="val 75008"/>
              </a:avLst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1981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5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63552" y="1012306"/>
              <a:ext cx="1592792" cy="1754326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Selection of response type. JSON and XML default options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502071" y="3655669"/>
            <a:ext cx="1342664" cy="2246769"/>
            <a:chOff x="502071" y="3655669"/>
            <a:chExt cx="1342664" cy="2246769"/>
          </a:xfrm>
        </p:grpSpPr>
        <p:sp>
          <p:nvSpPr>
            <p:cNvPr id="9" name="Rectangular Callout 8"/>
            <p:cNvSpPr/>
            <p:nvPr/>
          </p:nvSpPr>
          <p:spPr bwMode="auto">
            <a:xfrm>
              <a:off x="502071" y="3713544"/>
              <a:ext cx="1342664" cy="2143246"/>
            </a:xfrm>
            <a:prstGeom prst="wedgeRectCallout">
              <a:avLst>
                <a:gd name="adj1" fmla="val 113977"/>
                <a:gd name="adj2" fmla="val -38995"/>
              </a:avLst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1981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5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51977" y="3655669"/>
              <a:ext cx="1281183" cy="2246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User interface to add get request search options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405815" y="6244542"/>
            <a:ext cx="797952" cy="590308"/>
            <a:chOff x="6267587" y="1105735"/>
            <a:chExt cx="1975118" cy="1037249"/>
          </a:xfrm>
        </p:grpSpPr>
        <p:sp>
          <p:nvSpPr>
            <p:cNvPr id="17" name="Rounded Rectangle 16"/>
            <p:cNvSpPr/>
            <p:nvPr/>
          </p:nvSpPr>
          <p:spPr bwMode="auto">
            <a:xfrm>
              <a:off x="6267587" y="1105735"/>
              <a:ext cx="1975118" cy="1037249"/>
            </a:xfrm>
            <a:prstGeom prst="round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1981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5200">
                <a:solidFill>
                  <a:srgbClr val="000000"/>
                </a:solidFill>
                <a:ea typeface="ＭＳ Ｐゴシック" charset="0"/>
                <a:cs typeface="ＭＳ Ｐゴシック" charset="0"/>
              </a:endParaRPr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10" t="9698" r="7615" b="20566"/>
            <a:stretch/>
          </p:blipFill>
          <p:spPr>
            <a:xfrm>
              <a:off x="6330683" y="1174704"/>
              <a:ext cx="1848927" cy="902964"/>
            </a:xfrm>
            <a:prstGeom prst="rect">
              <a:avLst/>
            </a:prstGeom>
          </p:spPr>
        </p:pic>
      </p:grpSp>
      <p:sp>
        <p:nvSpPr>
          <p:cNvPr id="14" name="Rectangular Callout 13"/>
          <p:cNvSpPr/>
          <p:nvPr/>
        </p:nvSpPr>
        <p:spPr bwMode="auto">
          <a:xfrm>
            <a:off x="3801921" y="5660575"/>
            <a:ext cx="3510427" cy="483725"/>
          </a:xfrm>
          <a:prstGeom prst="wedgeRectCallout">
            <a:avLst>
              <a:gd name="adj1" fmla="val -74886"/>
              <a:gd name="adj2" fmla="val 944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981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Click ‘Try it out’ to execute</a:t>
            </a:r>
          </a:p>
        </p:txBody>
      </p:sp>
    </p:spTree>
    <p:extLst>
      <p:ext uri="{BB962C8B-B14F-4D97-AF65-F5344CB8AC3E}">
        <p14:creationId xmlns:p14="http://schemas.microsoft.com/office/powerpoint/2010/main" val="2071366330"/>
      </p:ext>
    </p:extLst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4" grpId="0" animBg="1"/>
    </p:bldLst>
  </p:timing>
</p:sld>
</file>

<file path=ppt/theme/theme1.xml><?xml version="1.0" encoding="utf-8"?>
<a:theme xmlns:a="http://schemas.openxmlformats.org/drawingml/2006/main" name="EMBL-EBI_slide_template_2015">
  <a:themeElements>
    <a:clrScheme name="">
      <a:dk1>
        <a:srgbClr val="000000"/>
      </a:dk1>
      <a:lt1>
        <a:srgbClr val="FFFFFF"/>
      </a:lt1>
      <a:dk2>
        <a:srgbClr val="007E82"/>
      </a:dk2>
      <a:lt2>
        <a:srgbClr val="7D7D7D"/>
      </a:lt2>
      <a:accent1>
        <a:srgbClr val="72AD46"/>
      </a:accent1>
      <a:accent2>
        <a:srgbClr val="DF001A"/>
      </a:accent2>
      <a:accent3>
        <a:srgbClr val="FFFFFF"/>
      </a:accent3>
      <a:accent4>
        <a:srgbClr val="000000"/>
      </a:accent4>
      <a:accent5>
        <a:srgbClr val="BCD3B0"/>
      </a:accent5>
      <a:accent6>
        <a:srgbClr val="CA0016"/>
      </a:accent6>
      <a:hlink>
        <a:srgbClr val="007E82"/>
      </a:hlink>
      <a:folHlink>
        <a:srgbClr val="72AD46"/>
      </a:folHlink>
    </a:clrScheme>
    <a:fontScheme name="Leere Prä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19812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5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19812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5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Leere Präsentation 1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ere Präsentation 2">
        <a:dk1>
          <a:srgbClr val="000000"/>
        </a:dk1>
        <a:lt1>
          <a:srgbClr val="DCDCDC"/>
        </a:lt1>
        <a:dk2>
          <a:srgbClr val="007E82"/>
        </a:dk2>
        <a:lt2>
          <a:srgbClr val="7D7D7D"/>
        </a:lt2>
        <a:accent1>
          <a:srgbClr val="72AD46"/>
        </a:accent1>
        <a:accent2>
          <a:srgbClr val="DF001A"/>
        </a:accent2>
        <a:accent3>
          <a:srgbClr val="EBEBEB"/>
        </a:accent3>
        <a:accent4>
          <a:srgbClr val="000000"/>
        </a:accent4>
        <a:accent5>
          <a:srgbClr val="BCD3B0"/>
        </a:accent5>
        <a:accent6>
          <a:srgbClr val="CA0016"/>
        </a:accent6>
        <a:hlink>
          <a:srgbClr val="007E82"/>
        </a:hlink>
        <a:folHlink>
          <a:srgbClr val="72AD4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resentation1" id="{F3D4D848-D948-FE45-9D5F-38670A58FAE3}" vid="{4367A711-36E6-E542-9564-AF8575EA2AB9}"/>
    </a:ext>
  </a:extLst>
</a:theme>
</file>

<file path=ppt/theme/theme2.xml><?xml version="1.0" encoding="utf-8"?>
<a:theme xmlns:a="http://schemas.openxmlformats.org/drawingml/2006/main" name="1_Leere Präsentation">
  <a:themeElements>
    <a:clrScheme name="">
      <a:dk1>
        <a:srgbClr val="000000"/>
      </a:dk1>
      <a:lt1>
        <a:srgbClr val="FFFFFF"/>
      </a:lt1>
      <a:dk2>
        <a:srgbClr val="007E82"/>
      </a:dk2>
      <a:lt2>
        <a:srgbClr val="7D7D7D"/>
      </a:lt2>
      <a:accent1>
        <a:srgbClr val="72AD46"/>
      </a:accent1>
      <a:accent2>
        <a:srgbClr val="DF001A"/>
      </a:accent2>
      <a:accent3>
        <a:srgbClr val="FFFFFF"/>
      </a:accent3>
      <a:accent4>
        <a:srgbClr val="000000"/>
      </a:accent4>
      <a:accent5>
        <a:srgbClr val="BCD3B0"/>
      </a:accent5>
      <a:accent6>
        <a:srgbClr val="CA0016"/>
      </a:accent6>
      <a:hlink>
        <a:srgbClr val="007E82"/>
      </a:hlink>
      <a:folHlink>
        <a:srgbClr val="72AD46"/>
      </a:folHlink>
    </a:clrScheme>
    <a:fontScheme name="Leere Prä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19812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5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19812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5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Leere Präsentation 1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ere Präsentation 2">
        <a:dk1>
          <a:srgbClr val="000000"/>
        </a:dk1>
        <a:lt1>
          <a:srgbClr val="DCDCDC"/>
        </a:lt1>
        <a:dk2>
          <a:srgbClr val="007E82"/>
        </a:dk2>
        <a:lt2>
          <a:srgbClr val="7D7D7D"/>
        </a:lt2>
        <a:accent1>
          <a:srgbClr val="72AD46"/>
        </a:accent1>
        <a:accent2>
          <a:srgbClr val="DF001A"/>
        </a:accent2>
        <a:accent3>
          <a:srgbClr val="EBEBEB"/>
        </a:accent3>
        <a:accent4>
          <a:srgbClr val="000000"/>
        </a:accent4>
        <a:accent5>
          <a:srgbClr val="BCD3B0"/>
        </a:accent5>
        <a:accent6>
          <a:srgbClr val="CA0016"/>
        </a:accent6>
        <a:hlink>
          <a:srgbClr val="007E82"/>
        </a:hlink>
        <a:folHlink>
          <a:srgbClr val="72AD4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resentation1" id="{F3D4D848-D948-FE45-9D5F-38670A58FAE3}" vid="{246A7774-3BFE-8441-B978-2D716BB57568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EMBL-EBI_training_FEB_2017</Template>
  <TotalTime>27122</TotalTime>
  <Words>1305</Words>
  <Application>Microsoft Macintosh PowerPoint</Application>
  <PresentationFormat>On-screen Show (4:3)</PresentationFormat>
  <Paragraphs>190</Paragraphs>
  <Slides>28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28</vt:i4>
      </vt:variant>
    </vt:vector>
  </HeadingPairs>
  <TitlesOfParts>
    <vt:vector size="39" baseType="lpstr">
      <vt:lpstr>ＭＳ Ｐゴシック</vt:lpstr>
      <vt:lpstr>Arial</vt:lpstr>
      <vt:lpstr>Calibri</vt:lpstr>
      <vt:lpstr>Courier</vt:lpstr>
      <vt:lpstr>Courier New</vt:lpstr>
      <vt:lpstr>EBI-Conceptual</vt:lpstr>
      <vt:lpstr>HelveticaNeueLT Pro 35 Th</vt:lpstr>
      <vt:lpstr>HelveticaNeueLT Pro 45 Lt</vt:lpstr>
      <vt:lpstr>Times</vt:lpstr>
      <vt:lpstr>EMBL-EBI_slide_template_2015</vt:lpstr>
      <vt:lpstr>1_Leere Präsentation</vt:lpstr>
      <vt:lpstr>Connecting proteins to genes programmatically with UniProt</vt:lpstr>
      <vt:lpstr>Contents</vt:lpstr>
      <vt:lpstr>Part I    What is the Proteins API? and Where to find it.</vt:lpstr>
      <vt:lpstr>Finding the proteins API</vt:lpstr>
      <vt:lpstr>PowerPoint Presentation</vt:lpstr>
      <vt:lpstr>The Proteins API web interface</vt:lpstr>
      <vt:lpstr>PowerPoint Presentation</vt:lpstr>
      <vt:lpstr>PowerPoint Presentation</vt:lpstr>
      <vt:lpstr>Swagger</vt:lpstr>
      <vt:lpstr>Example output</vt:lpstr>
      <vt:lpstr>Basic script</vt:lpstr>
      <vt:lpstr>Part II    Using the Proteins API services for complex questions.</vt:lpstr>
      <vt:lpstr>Proteins API Coordinates Service</vt:lpstr>
      <vt:lpstr>Proteins API Coordinates Service</vt:lpstr>
      <vt:lpstr>Proteins API Coordinates Service</vt:lpstr>
      <vt:lpstr>Coordinates by Python Scripting</vt:lpstr>
      <vt:lpstr>Coordinates by Python Scripting</vt:lpstr>
      <vt:lpstr>Coordinates by Python Scripting</vt:lpstr>
      <vt:lpstr>Coordinates by Python Scripting</vt:lpstr>
      <vt:lpstr>Coordinates by Python Scripting</vt:lpstr>
      <vt:lpstr>Coordinates by Python Scripting Output</vt:lpstr>
      <vt:lpstr>PowerPoint Presentation</vt:lpstr>
      <vt:lpstr>Coordinates by Python Scripting</vt:lpstr>
      <vt:lpstr>Feature Coordinates by Python Scripting</vt:lpstr>
      <vt:lpstr>Genome Coordinates for multiple species</vt:lpstr>
      <vt:lpstr>Coordinates by Python Scripting</vt:lpstr>
      <vt:lpstr>Coordinates by Python Scripting</vt:lpstr>
      <vt:lpstr>Multiple Species Python Scripting Output</vt:lpstr>
    </vt:vector>
  </TitlesOfParts>
  <Manager/>
  <Company/>
  <LinksUpToDate>false</LinksUpToDate>
  <SharedDoc>false</SharedDoc>
  <HyperlinkBase/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European Bioinformatics Institute</dc:title>
  <dc:subject/>
  <dc:creator>Andrew Nightingale</dc:creator>
  <cp:keywords/>
  <dc:description/>
  <cp:lastModifiedBy>Andrew Nightingale</cp:lastModifiedBy>
  <cp:revision>71</cp:revision>
  <dcterms:created xsi:type="dcterms:W3CDTF">2017-11-22T15:01:13Z</dcterms:created>
  <dcterms:modified xsi:type="dcterms:W3CDTF">2018-09-05T11:15:19Z</dcterms:modified>
  <cp:category/>
</cp:coreProperties>
</file>